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580" r:id="rId2"/>
    <p:sldId id="266" r:id="rId3"/>
    <p:sldId id="574" r:id="rId4"/>
    <p:sldId id="575" r:id="rId5"/>
    <p:sldId id="590" r:id="rId6"/>
    <p:sldId id="581" r:id="rId7"/>
    <p:sldId id="582" r:id="rId8"/>
    <p:sldId id="584" r:id="rId9"/>
    <p:sldId id="562" r:id="rId10"/>
    <p:sldId id="583" r:id="rId11"/>
    <p:sldId id="564" r:id="rId12"/>
    <p:sldId id="585" r:id="rId13"/>
    <p:sldId id="586" r:id="rId14"/>
    <p:sldId id="569" r:id="rId15"/>
    <p:sldId id="576" r:id="rId16"/>
    <p:sldId id="587" r:id="rId17"/>
  </p:sldIdLst>
  <p:sldSz cx="12192000" cy="6858000"/>
  <p:notesSz cx="6858000" cy="9144000"/>
  <p:defaultTex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31" userDrawn="1">
          <p15:clr>
            <a:srgbClr val="A4A3A4"/>
          </p15:clr>
        </p15:guide>
        <p15:guide id="4" orient="horz" pos="913" userDrawn="1">
          <p15:clr>
            <a:srgbClr val="A4A3A4"/>
          </p15:clr>
        </p15:guide>
        <p15:guide id="5" pos="531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30" autoAdjust="0"/>
    <p:restoredTop sz="94674"/>
  </p:normalViewPr>
  <p:slideViewPr>
    <p:cSldViewPr snapToGrid="0" snapToObjects="1" showGuides="1">
      <p:cViewPr varScale="1">
        <p:scale>
          <a:sx n="110" d="100"/>
          <a:sy n="110" d="100"/>
        </p:scale>
        <p:origin x="1080" y="108"/>
      </p:cViewPr>
      <p:guideLst>
        <p:guide orient="horz" pos="2160"/>
        <p:guide pos="3840"/>
        <p:guide orient="horz" pos="731"/>
        <p:guide orient="horz" pos="913"/>
        <p:guide pos="5314"/>
      </p:guideLst>
    </p:cSldViewPr>
  </p:slideViewPr>
  <p:notesTextViewPr>
    <p:cViewPr>
      <p:scale>
        <a:sx n="1" d="1"/>
        <a:sy n="1" d="1"/>
      </p:scale>
      <p:origin x="0" y="0"/>
    </p:cViewPr>
  </p:notesTextViewPr>
  <p:notesViewPr>
    <p:cSldViewPr snapToGrid="0" snapToObjects="1">
      <p:cViewPr varScale="1">
        <p:scale>
          <a:sx n="50" d="100"/>
          <a:sy n="50" d="100"/>
        </p:scale>
        <p:origin x="271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BBFC488-1D36-41C5-872D-AD117F26E116}" type="datetimeFigureOut">
              <a:rPr lang="nl-NL" smtClean="0"/>
              <a:pPr/>
              <a:t>30-4-2021</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8DE616A4-E374-4EBE-874C-33BACCBA8FB7}" type="slidenum">
              <a:rPr lang="nl-NL" smtClean="0"/>
              <a:pPr/>
              <a:t>‹nr.›</a:t>
            </a:fld>
            <a:endParaRPr lang="nl-NL" dirty="0"/>
          </a:p>
        </p:txBody>
      </p:sp>
    </p:spTree>
    <p:extLst>
      <p:ext uri="{BB962C8B-B14F-4D97-AF65-F5344CB8AC3E}">
        <p14:creationId xmlns:p14="http://schemas.microsoft.com/office/powerpoint/2010/main" val="76399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benoemen: het gaat vanavond niet over uw persoonlijke situatie of over wat er aan de hand is in uw straat/wijk</a:t>
            </a:r>
          </a:p>
        </p:txBody>
      </p:sp>
      <p:sp>
        <p:nvSpPr>
          <p:cNvPr id="4" name="Tijdelijke aanduiding voor dianummer 3"/>
          <p:cNvSpPr>
            <a:spLocks noGrp="1"/>
          </p:cNvSpPr>
          <p:nvPr>
            <p:ph type="sldNum" sz="quarter" idx="5"/>
          </p:nvPr>
        </p:nvSpPr>
        <p:spPr/>
        <p:txBody>
          <a:bodyPr/>
          <a:lstStyle/>
          <a:p>
            <a:fld id="{8DE616A4-E374-4EBE-874C-33BACCBA8FB7}" type="slidenum">
              <a:rPr lang="nl-NL" smtClean="0"/>
              <a:t>3</a:t>
            </a:fld>
            <a:endParaRPr lang="nl-NL" dirty="0"/>
          </a:p>
        </p:txBody>
      </p:sp>
    </p:spTree>
    <p:extLst>
      <p:ext uri="{BB962C8B-B14F-4D97-AF65-F5344CB8AC3E}">
        <p14:creationId xmlns:p14="http://schemas.microsoft.com/office/powerpoint/2010/main" val="14218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576860"/>
            <a:ext cx="11353800" cy="466281"/>
          </a:xfrm>
        </p:spPr>
        <p:txBody>
          <a:bodyPr/>
          <a:lstStyle>
            <a:lvl1pPr>
              <a:defRPr b="0" i="0">
                <a:latin typeface="Open Sans" panose="020B0606030504020204" pitchFamily="34" charset="0"/>
              </a:defRPr>
            </a:lvl1pPr>
          </a:lstStyle>
          <a:p>
            <a:r>
              <a:rPr lang="nl-NL" dirty="0"/>
              <a:t>Klik om stijl te bewerken</a:t>
            </a:r>
          </a:p>
        </p:txBody>
      </p:sp>
      <p:sp>
        <p:nvSpPr>
          <p:cNvPr id="3" name="Tijdelijke aanduiding voor inhoud 2"/>
          <p:cNvSpPr>
            <a:spLocks noGrp="1"/>
          </p:cNvSpPr>
          <p:nvPr>
            <p:ph idx="1"/>
          </p:nvPr>
        </p:nvSpPr>
        <p:spPr>
          <a:xfrm>
            <a:off x="1200000" y="1800001"/>
            <a:ext cx="10146437" cy="435133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C18B3ED2-79B1-004D-832C-493BB44AE4C6}" type="datetimeFigureOut">
              <a:rPr lang="nl-NL" smtClean="0"/>
              <a:t>30-4-2021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01A1997-79E4-C240-B66A-F4799FA613C8}" type="slidenum">
              <a:rPr lang="nl-NL" smtClean="0"/>
              <a:t>‹nr.›</a:t>
            </a:fld>
            <a:endParaRPr lang="nl-NL" dirty="0"/>
          </a:p>
        </p:txBody>
      </p:sp>
    </p:spTree>
    <p:extLst>
      <p:ext uri="{BB962C8B-B14F-4D97-AF65-F5344CB8AC3E}">
        <p14:creationId xmlns:p14="http://schemas.microsoft.com/office/powerpoint/2010/main" val="134165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2794383"/>
            <a:ext cx="9144000" cy="715581"/>
          </a:xfrm>
        </p:spPr>
        <p:txBody>
          <a:bodyPr lIns="0" anchor="b"/>
          <a:lstStyle>
            <a:lvl1pPr algn="ctr">
              <a:defRPr sz="4500" b="0" i="0">
                <a:latin typeface="Open Sans" panose="020B0606030504020204" pitchFamily="34" charset="0"/>
              </a:defRPr>
            </a:lvl1pPr>
          </a:lstStyle>
          <a:p>
            <a:r>
              <a:rPr lang="nl-NL" dirty="0"/>
              <a:t>Klik om stijl te bewerken</a:t>
            </a:r>
          </a:p>
        </p:txBody>
      </p:sp>
      <p:sp>
        <p:nvSpPr>
          <p:cNvPr id="3" name="Ondertitel 2"/>
          <p:cNvSpPr>
            <a:spLocks noGrp="1"/>
          </p:cNvSpPr>
          <p:nvPr>
            <p:ph type="subTitle" idx="1"/>
          </p:nvPr>
        </p:nvSpPr>
        <p:spPr>
          <a:xfrm>
            <a:off x="1524000" y="3602043"/>
            <a:ext cx="9144000" cy="1655763"/>
          </a:xfrm>
        </p:spPr>
        <p:txBody>
          <a:bodyPr/>
          <a:lstStyle>
            <a:lvl1pPr marL="0" indent="0" algn="ctr">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fld id="{C18B3ED2-79B1-004D-832C-493BB44AE4C6}" type="datetimeFigureOut">
              <a:rPr lang="nl-NL" smtClean="0"/>
              <a:t>30-4-2021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01A1997-79E4-C240-B66A-F4799FA613C8}" type="slidenum">
              <a:rPr lang="nl-NL" smtClean="0"/>
              <a:t>‹nr.›</a:t>
            </a:fld>
            <a:endParaRPr lang="nl-NL" dirty="0"/>
          </a:p>
        </p:txBody>
      </p:sp>
    </p:spTree>
    <p:extLst>
      <p:ext uri="{BB962C8B-B14F-4D97-AF65-F5344CB8AC3E}">
        <p14:creationId xmlns:p14="http://schemas.microsoft.com/office/powerpoint/2010/main" val="98979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2438400" y="1059953"/>
            <a:ext cx="9753600" cy="715581"/>
          </a:xfrm>
        </p:spPr>
        <p:txBody>
          <a:bodyPr lIns="288000" anchor="b"/>
          <a:lstStyle>
            <a:lvl1pPr>
              <a:defRPr sz="4500" b="0" i="0">
                <a:latin typeface="Open Sans" panose="020B0606030504020204" pitchFamily="34" charset="0"/>
              </a:defRPr>
            </a:lvl1pPr>
          </a:lstStyle>
          <a:p>
            <a:r>
              <a:rPr lang="nl-NL" dirty="0"/>
              <a:t>Klik om stijl te bewerken</a:t>
            </a:r>
          </a:p>
        </p:txBody>
      </p:sp>
      <p:sp>
        <p:nvSpPr>
          <p:cNvPr id="3" name="Tijdelijke aanduiding voor tekst 2"/>
          <p:cNvSpPr>
            <a:spLocks noGrp="1"/>
          </p:cNvSpPr>
          <p:nvPr>
            <p:ph type="body" idx="1"/>
          </p:nvPr>
        </p:nvSpPr>
        <p:spPr>
          <a:xfrm>
            <a:off x="2438400" y="2317073"/>
            <a:ext cx="8909051" cy="3772584"/>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C18B3ED2-79B1-004D-832C-493BB44AE4C6}" type="datetimeFigureOut">
              <a:rPr lang="nl-NL" smtClean="0"/>
              <a:t>30-4-2021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01A1997-79E4-C240-B66A-F4799FA613C8}" type="slidenum">
              <a:rPr lang="nl-NL" smtClean="0"/>
              <a:t>‹nr.›</a:t>
            </a:fld>
            <a:endParaRPr lang="nl-NL" dirty="0"/>
          </a:p>
        </p:txBody>
      </p:sp>
    </p:spTree>
    <p:extLst>
      <p:ext uri="{BB962C8B-B14F-4D97-AF65-F5344CB8AC3E}">
        <p14:creationId xmlns:p14="http://schemas.microsoft.com/office/powerpoint/2010/main" val="61016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i="0">
                <a:latin typeface="Open Sans" panose="020B0606030504020204" pitchFamily="34" charset="0"/>
              </a:defRPr>
            </a:lvl1pPr>
          </a:lstStyle>
          <a:p>
            <a:r>
              <a:rPr lang="nl-NL" dirty="0"/>
              <a:t>Klik om stijl te bewerken</a:t>
            </a:r>
          </a:p>
        </p:txBody>
      </p:sp>
      <p:sp>
        <p:nvSpPr>
          <p:cNvPr id="3" name="Tijdelijke aanduiding voor inhoud 2"/>
          <p:cNvSpPr>
            <a:spLocks noGrp="1"/>
          </p:cNvSpPr>
          <p:nvPr>
            <p:ph sz="half" idx="1"/>
          </p:nvPr>
        </p:nvSpPr>
        <p:spPr>
          <a:xfrm>
            <a:off x="838200" y="1825625"/>
            <a:ext cx="5181600" cy="435133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72200" y="1825625"/>
            <a:ext cx="5181600" cy="435133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C18B3ED2-79B1-004D-832C-493BB44AE4C6}" type="datetimeFigureOut">
              <a:rPr lang="nl-NL" smtClean="0"/>
              <a:t>30-4-2021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01A1997-79E4-C240-B66A-F4799FA613C8}" type="slidenum">
              <a:rPr lang="nl-NL" smtClean="0"/>
              <a:t>‹nr.›</a:t>
            </a:fld>
            <a:endParaRPr lang="nl-NL" dirty="0"/>
          </a:p>
        </p:txBody>
      </p:sp>
    </p:spTree>
    <p:extLst>
      <p:ext uri="{BB962C8B-B14F-4D97-AF65-F5344CB8AC3E}">
        <p14:creationId xmlns:p14="http://schemas.microsoft.com/office/powerpoint/2010/main" val="8143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794770"/>
            <a:ext cx="10515600" cy="466281"/>
          </a:xfrm>
        </p:spPr>
        <p:txBody>
          <a:bodyPr/>
          <a:lstStyle>
            <a:lvl1pPr>
              <a:defRPr b="0" i="0">
                <a:latin typeface="Open Sans" panose="020B0606030504020204" pitchFamily="34" charset="0"/>
              </a:defRPr>
            </a:lvl1pPr>
          </a:lstStyle>
          <a:p>
            <a:r>
              <a:rPr lang="nl-NL" dirty="0"/>
              <a:t>Klik om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172203" y="1681163"/>
            <a:ext cx="5183188"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3"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C18B3ED2-79B1-004D-832C-493BB44AE4C6}" type="datetimeFigureOut">
              <a:rPr lang="nl-NL" smtClean="0"/>
              <a:t>30-4-2021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A01A1997-79E4-C240-B66A-F4799FA613C8}" type="slidenum">
              <a:rPr lang="nl-NL" smtClean="0"/>
              <a:t>‹nr.›</a:t>
            </a:fld>
            <a:endParaRPr lang="nl-NL" dirty="0"/>
          </a:p>
        </p:txBody>
      </p:sp>
    </p:spTree>
    <p:extLst>
      <p:ext uri="{BB962C8B-B14F-4D97-AF65-F5344CB8AC3E}">
        <p14:creationId xmlns:p14="http://schemas.microsoft.com/office/powerpoint/2010/main" val="37134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i="0">
                <a:latin typeface="Open Sans" panose="020B0606030504020204" pitchFamily="34" charset="0"/>
              </a:defRPr>
            </a:lvl1pPr>
          </a:lstStyle>
          <a:p>
            <a:r>
              <a:rPr lang="nl-NL" dirty="0"/>
              <a:t>Klik om stijl te bewerken</a:t>
            </a:r>
          </a:p>
        </p:txBody>
      </p:sp>
      <p:sp>
        <p:nvSpPr>
          <p:cNvPr id="3" name="Tijdelijke aanduiding voor datum 2"/>
          <p:cNvSpPr>
            <a:spLocks noGrp="1"/>
          </p:cNvSpPr>
          <p:nvPr>
            <p:ph type="dt" sz="half" idx="10"/>
          </p:nvPr>
        </p:nvSpPr>
        <p:spPr/>
        <p:txBody>
          <a:bodyPr/>
          <a:lstStyle/>
          <a:p>
            <a:fld id="{C18B3ED2-79B1-004D-832C-493BB44AE4C6}" type="datetimeFigureOut">
              <a:rPr lang="nl-NL" smtClean="0"/>
              <a:t>30-4-2021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A01A1997-79E4-C240-B66A-F4799FA613C8}" type="slidenum">
              <a:rPr lang="nl-NL" smtClean="0"/>
              <a:t>‹nr.›</a:t>
            </a:fld>
            <a:endParaRPr lang="nl-NL" dirty="0"/>
          </a:p>
        </p:txBody>
      </p:sp>
    </p:spTree>
    <p:extLst>
      <p:ext uri="{BB962C8B-B14F-4D97-AF65-F5344CB8AC3E}">
        <p14:creationId xmlns:p14="http://schemas.microsoft.com/office/powerpoint/2010/main" val="59721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18B3ED2-79B1-004D-832C-493BB44AE4C6}" type="datetimeFigureOut">
              <a:rPr lang="nl-NL" smtClean="0"/>
              <a:t>30-4-2021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A01A1997-79E4-C240-B66A-F4799FA613C8}" type="slidenum">
              <a:rPr lang="nl-NL" smtClean="0"/>
              <a:t>‹nr.›</a:t>
            </a:fld>
            <a:endParaRPr lang="nl-NL" dirty="0"/>
          </a:p>
        </p:txBody>
      </p:sp>
    </p:spTree>
    <p:extLst>
      <p:ext uri="{BB962C8B-B14F-4D97-AF65-F5344CB8AC3E}">
        <p14:creationId xmlns:p14="http://schemas.microsoft.com/office/powerpoint/2010/main" val="3632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1632669"/>
            <a:ext cx="3932237" cy="424732"/>
          </a:xfrm>
        </p:spPr>
        <p:txBody>
          <a:bodyPr lIns="144000" anchor="b"/>
          <a:lstStyle>
            <a:lvl1pPr>
              <a:defRPr sz="2400"/>
            </a:lvl1pPr>
          </a:lstStyle>
          <a:p>
            <a:r>
              <a:rPr lang="nl-NL"/>
              <a:t>Klik om stijl te bewerken</a:t>
            </a:r>
            <a:endParaRPr lang="nl-NL" dirty="0"/>
          </a:p>
        </p:txBody>
      </p:sp>
      <p:sp>
        <p:nvSpPr>
          <p:cNvPr id="3" name="Tijdelijke aanduiding voor inhoud 2"/>
          <p:cNvSpPr>
            <a:spLocks noGrp="1"/>
          </p:cNvSpPr>
          <p:nvPr>
            <p:ph idx="1"/>
          </p:nvPr>
        </p:nvSpPr>
        <p:spPr>
          <a:xfrm>
            <a:off x="5183188" y="1300272"/>
            <a:ext cx="6172200" cy="456078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839788" y="2057401"/>
            <a:ext cx="3932237" cy="3811588"/>
          </a:xfrm>
        </p:spPr>
        <p:txBody>
          <a:bodyPr lIns="144000"/>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C18B3ED2-79B1-004D-832C-493BB44AE4C6}" type="datetimeFigureOut">
              <a:rPr lang="nl-NL" smtClean="0"/>
              <a:t>30-4-2021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01A1997-79E4-C240-B66A-F4799FA613C8}" type="slidenum">
              <a:rPr lang="nl-NL" smtClean="0"/>
              <a:t>‹nr.›</a:t>
            </a:fld>
            <a:endParaRPr lang="nl-NL" dirty="0"/>
          </a:p>
        </p:txBody>
      </p:sp>
    </p:spTree>
    <p:extLst>
      <p:ext uri="{BB962C8B-B14F-4D97-AF65-F5344CB8AC3E}">
        <p14:creationId xmlns:p14="http://schemas.microsoft.com/office/powerpoint/2010/main" val="63204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1632669"/>
            <a:ext cx="3932237" cy="424732"/>
          </a:xfrm>
        </p:spPr>
        <p:txBody>
          <a:bodyPr lIns="72000" anchor="b"/>
          <a:lstStyle>
            <a:lvl1pPr>
              <a:defRPr sz="2400"/>
            </a:lvl1pPr>
          </a:lstStyle>
          <a:p>
            <a:r>
              <a:rPr lang="nl-NL"/>
              <a:t>Klik om stijl te bewerken</a:t>
            </a:r>
            <a:endParaRPr lang="nl-NL" dirty="0"/>
          </a:p>
        </p:txBody>
      </p:sp>
      <p:sp>
        <p:nvSpPr>
          <p:cNvPr id="3" name="Tijdelijke aanduiding voor afbeelding 2"/>
          <p:cNvSpPr>
            <a:spLocks noGrp="1"/>
          </p:cNvSpPr>
          <p:nvPr>
            <p:ph type="pic" idx="1"/>
          </p:nvPr>
        </p:nvSpPr>
        <p:spPr>
          <a:xfrm>
            <a:off x="5183188" y="1300272"/>
            <a:ext cx="6172200" cy="4560785"/>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nl-NL" dirty="0"/>
              <a:t>Klik op het pictogram als u een afbeelding wilt toevoegen</a:t>
            </a:r>
          </a:p>
        </p:txBody>
      </p:sp>
      <p:sp>
        <p:nvSpPr>
          <p:cNvPr id="4" name="Tijdelijke aanduiding voor tekst 3"/>
          <p:cNvSpPr>
            <a:spLocks noGrp="1"/>
          </p:cNvSpPr>
          <p:nvPr>
            <p:ph type="body" sz="half" idx="2"/>
          </p:nvPr>
        </p:nvSpPr>
        <p:spPr>
          <a:xfrm>
            <a:off x="839788" y="2057401"/>
            <a:ext cx="3932237" cy="3811588"/>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C18B3ED2-79B1-004D-832C-493BB44AE4C6}" type="datetimeFigureOut">
              <a:rPr lang="nl-NL" smtClean="0"/>
              <a:t>30-4-2021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01A1997-79E4-C240-B66A-F4799FA613C8}" type="slidenum">
              <a:rPr lang="nl-NL" smtClean="0"/>
              <a:t>‹nr.›</a:t>
            </a:fld>
            <a:endParaRPr lang="nl-NL" dirty="0"/>
          </a:p>
        </p:txBody>
      </p:sp>
    </p:spTree>
    <p:extLst>
      <p:ext uri="{BB962C8B-B14F-4D97-AF65-F5344CB8AC3E}">
        <p14:creationId xmlns:p14="http://schemas.microsoft.com/office/powerpoint/2010/main" val="133214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587" y="366378"/>
            <a:ext cx="11353800" cy="480131"/>
          </a:xfrm>
          <a:prstGeom prst="rect">
            <a:avLst/>
          </a:prstGeom>
          <a:noFill/>
        </p:spPr>
        <p:txBody>
          <a:bodyPr vert="horz" wrap="square" lIns="900000" tIns="45720" rIns="144000" bIns="45720" rtlCol="0" anchor="ctr">
            <a:spAutoFit/>
          </a:bodyPr>
          <a:lstStyle/>
          <a:p>
            <a:r>
              <a:rPr lang="nl-NL" dirty="0"/>
              <a:t>Titelstijl van model bewerken</a:t>
            </a:r>
          </a:p>
        </p:txBody>
      </p:sp>
      <p:sp>
        <p:nvSpPr>
          <p:cNvPr id="3" name="Tijdelijke aanduiding voor tekst 2"/>
          <p:cNvSpPr>
            <a:spLocks noGrp="1"/>
          </p:cNvSpPr>
          <p:nvPr>
            <p:ph type="body" idx="1"/>
          </p:nvPr>
        </p:nvSpPr>
        <p:spPr>
          <a:xfrm>
            <a:off x="874713" y="1800001"/>
            <a:ext cx="10479087" cy="4351339"/>
          </a:xfrm>
          <a:prstGeom prst="rect">
            <a:avLst/>
          </a:prstGeom>
        </p:spPr>
        <p:txBody>
          <a:bodyPr vert="horz" lIns="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38200" y="6356357"/>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Open Sans" panose="020B0606030504020204" pitchFamily="34" charset="0"/>
              </a:defRPr>
            </a:lvl1pPr>
          </a:lstStyle>
          <a:p>
            <a:fld id="{C18B3ED2-79B1-004D-832C-493BB44AE4C6}" type="datetimeFigureOut">
              <a:rPr lang="nl-NL" smtClean="0"/>
              <a:pPr/>
              <a:t>30-4-2021</a:t>
            </a:fld>
            <a:endParaRPr lang="nl-NL" dirty="0"/>
          </a:p>
        </p:txBody>
      </p:sp>
      <p:sp>
        <p:nvSpPr>
          <p:cNvPr id="5" name="Tijdelijke aanduiding voor voettekst 4"/>
          <p:cNvSpPr>
            <a:spLocks noGrp="1"/>
          </p:cNvSpPr>
          <p:nvPr>
            <p:ph type="ftr" sz="quarter" idx="3"/>
          </p:nvPr>
        </p:nvSpPr>
        <p:spPr>
          <a:xfrm>
            <a:off x="4038600" y="6356357"/>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Open Sans" panose="020B0606030504020204" pitchFamily="34" charset="0"/>
              </a:defRPr>
            </a:lvl1pPr>
          </a:lstStyle>
          <a:p>
            <a:endParaRPr lang="nl-NL" dirty="0"/>
          </a:p>
        </p:txBody>
      </p:sp>
      <p:sp>
        <p:nvSpPr>
          <p:cNvPr id="6" name="Tijdelijke aanduiding voor dianummer 5"/>
          <p:cNvSpPr>
            <a:spLocks noGrp="1"/>
          </p:cNvSpPr>
          <p:nvPr>
            <p:ph type="sldNum" sz="quarter" idx="4"/>
          </p:nvPr>
        </p:nvSpPr>
        <p:spPr>
          <a:xfrm>
            <a:off x="8610600" y="6356357"/>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Open Sans" panose="020B0606030504020204" pitchFamily="34" charset="0"/>
              </a:defRPr>
            </a:lvl1pPr>
          </a:lstStyle>
          <a:p>
            <a:fld id="{A01A1997-79E4-C240-B66A-F4799FA613C8}" type="slidenum">
              <a:rPr lang="nl-NL" smtClean="0"/>
              <a:pPr/>
              <a:t>‹nr.›</a:t>
            </a:fld>
            <a:endParaRPr lang="nl-NL" dirty="0"/>
          </a:p>
        </p:txBody>
      </p:sp>
      <p:sp>
        <p:nvSpPr>
          <p:cNvPr id="8" name="Rechthoek 7">
            <a:extLst>
              <a:ext uri="{FF2B5EF4-FFF2-40B4-BE49-F238E27FC236}">
                <a16:creationId xmlns:a16="http://schemas.microsoft.com/office/drawing/2014/main" id="{96866C35-FF24-C746-967C-01B481ACD1F1}"/>
              </a:ext>
            </a:extLst>
          </p:cNvPr>
          <p:cNvSpPr/>
          <p:nvPr userDrawn="1"/>
        </p:nvSpPr>
        <p:spPr>
          <a:xfrm>
            <a:off x="0" y="6246688"/>
            <a:ext cx="12192000" cy="611312"/>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 illustratie&#10;&#10;Automatisch gegenereerde beschrijving">
            <a:extLst>
              <a:ext uri="{FF2B5EF4-FFF2-40B4-BE49-F238E27FC236}">
                <a16:creationId xmlns:a16="http://schemas.microsoft.com/office/drawing/2014/main" id="{8B17BB75-6DEB-724D-A5C6-16CF334520E9}"/>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82600" y="6393594"/>
            <a:ext cx="355600" cy="317500"/>
          </a:xfrm>
          <a:prstGeom prst="rect">
            <a:avLst/>
          </a:prstGeom>
        </p:spPr>
      </p:pic>
    </p:spTree>
    <p:extLst>
      <p:ext uri="{BB962C8B-B14F-4D97-AF65-F5344CB8AC3E}">
        <p14:creationId xmlns:p14="http://schemas.microsoft.com/office/powerpoint/2010/main" val="80413544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766" rtl="0" eaLnBrk="1" latinLnBrk="0" hangingPunct="1">
        <a:lnSpc>
          <a:spcPct val="90000"/>
        </a:lnSpc>
        <a:spcBef>
          <a:spcPct val="0"/>
        </a:spcBef>
        <a:buNone/>
        <a:defRPr sz="2800" b="1" i="0" kern="1200">
          <a:solidFill>
            <a:srgbClr val="0082CA"/>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685766" rtl="0" eaLnBrk="1" latinLnBrk="0" hangingPunct="1">
        <a:lnSpc>
          <a:spcPct val="90000"/>
        </a:lnSpc>
        <a:spcBef>
          <a:spcPts val="750"/>
        </a:spcBef>
        <a:buFont typeface="Arial"/>
        <a:buNone/>
        <a:defRPr sz="2100" b="0" i="0" kern="1200">
          <a:solidFill>
            <a:srgbClr val="0082CA"/>
          </a:solidFill>
          <a:latin typeface="Open Sans" panose="020B0606030504020204" pitchFamily="34" charset="0"/>
          <a:ea typeface="+mn-ea"/>
          <a:cs typeface="+mn-cs"/>
        </a:defRPr>
      </a:lvl1pPr>
      <a:lvl2pPr marL="514325" indent="-171442" algn="l" defTabSz="685766" rtl="0" eaLnBrk="1" latinLnBrk="0" hangingPunct="1">
        <a:lnSpc>
          <a:spcPct val="90000"/>
        </a:lnSpc>
        <a:spcBef>
          <a:spcPts val="375"/>
        </a:spcBef>
        <a:buFont typeface="Arial"/>
        <a:buChar char="•"/>
        <a:defRPr sz="1800" b="0" i="0" kern="1200">
          <a:solidFill>
            <a:schemeClr val="tx1"/>
          </a:solidFill>
          <a:latin typeface="Open Sans" panose="020B0606030504020204" pitchFamily="34" charset="0"/>
          <a:ea typeface="+mn-ea"/>
          <a:cs typeface="+mn-cs"/>
        </a:defRPr>
      </a:lvl2pPr>
      <a:lvl3pPr marL="857207" indent="-171442" algn="l" defTabSz="685766" rtl="0" eaLnBrk="1" latinLnBrk="0" hangingPunct="1">
        <a:lnSpc>
          <a:spcPct val="90000"/>
        </a:lnSpc>
        <a:spcBef>
          <a:spcPts val="375"/>
        </a:spcBef>
        <a:buFont typeface="Arial"/>
        <a:buChar char="•"/>
        <a:defRPr sz="1500" b="0" i="0" kern="1200">
          <a:solidFill>
            <a:schemeClr val="tx1"/>
          </a:solidFill>
          <a:latin typeface="Open Sans" panose="020B0606030504020204" pitchFamily="34" charset="0"/>
          <a:ea typeface="+mn-ea"/>
          <a:cs typeface="+mn-cs"/>
        </a:defRPr>
      </a:lvl3pPr>
      <a:lvl4pPr marL="1200090" indent="-171442" algn="l" defTabSz="685766" rtl="0" eaLnBrk="1" latinLnBrk="0" hangingPunct="1">
        <a:lnSpc>
          <a:spcPct val="90000"/>
        </a:lnSpc>
        <a:spcBef>
          <a:spcPts val="375"/>
        </a:spcBef>
        <a:buFont typeface="Arial"/>
        <a:buChar char="•"/>
        <a:defRPr sz="1350" b="0" i="0" kern="1200">
          <a:solidFill>
            <a:schemeClr val="tx1"/>
          </a:solidFill>
          <a:latin typeface="Open Sans" panose="020B0606030504020204" pitchFamily="34" charset="0"/>
          <a:ea typeface="+mn-ea"/>
          <a:cs typeface="+mn-cs"/>
        </a:defRPr>
      </a:lvl4pPr>
      <a:lvl5pPr marL="1542974" indent="-171442" algn="l" defTabSz="685766" rtl="0" eaLnBrk="1" latinLnBrk="0" hangingPunct="1">
        <a:lnSpc>
          <a:spcPct val="90000"/>
        </a:lnSpc>
        <a:spcBef>
          <a:spcPts val="375"/>
        </a:spcBef>
        <a:buFont typeface="Arial"/>
        <a:buChar char="•"/>
        <a:defRPr sz="1350" b="0" i="0" kern="1200">
          <a:solidFill>
            <a:schemeClr val="tx1"/>
          </a:solidFill>
          <a:latin typeface="Open Sans" panose="020B0606030504020204" pitchFamily="34" charset="0"/>
          <a:ea typeface="+mn-ea"/>
          <a:cs typeface="+mn-cs"/>
        </a:defRPr>
      </a:lvl5pPr>
      <a:lvl6pPr marL="1885856"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nl-NL"/>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551" userDrawn="1">
          <p15:clr>
            <a:srgbClr val="F26B43"/>
          </p15:clr>
        </p15:guide>
        <p15:guide id="3" pos="7151" userDrawn="1">
          <p15:clr>
            <a:srgbClr val="F26B43"/>
          </p15:clr>
        </p15:guide>
        <p15:guide id="4" orient="horz" pos="2160" userDrawn="1">
          <p15:clr>
            <a:srgbClr val="F26B43"/>
          </p15:clr>
        </p15:guide>
        <p15:guide id="5"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DCD5DBE-2A0D-1B44-AB64-2DD8902197AD}"/>
              </a:ext>
            </a:extLst>
          </p:cNvPr>
          <p:cNvSpPr/>
          <p:nvPr/>
        </p:nvSpPr>
        <p:spPr>
          <a:xfrm>
            <a:off x="-1587" y="0"/>
            <a:ext cx="12193587" cy="1457828"/>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Tijdelijke aanduiding voor inhoud 5" descr="Afbeelding met tekst, lucht, buiten, teken&#10;&#10;Automatisch gegenereerde beschrijving">
            <a:extLst>
              <a:ext uri="{FF2B5EF4-FFF2-40B4-BE49-F238E27FC236}">
                <a16:creationId xmlns:a16="http://schemas.microsoft.com/office/drawing/2014/main" id="{A191A440-E017-204D-AE1E-22825854A3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57828"/>
            <a:ext cx="12199209" cy="4799133"/>
          </a:xfrm>
          <a:prstGeom prst="rect">
            <a:avLst/>
          </a:prstGeom>
        </p:spPr>
      </p:pic>
      <p:sp>
        <p:nvSpPr>
          <p:cNvPr id="2" name="Titel 1">
            <a:extLst>
              <a:ext uri="{FF2B5EF4-FFF2-40B4-BE49-F238E27FC236}">
                <a16:creationId xmlns:a16="http://schemas.microsoft.com/office/drawing/2014/main" id="{7AA03E19-2F60-4A1B-AD49-4B2CAE9C7B0D}"/>
              </a:ext>
            </a:extLst>
          </p:cNvPr>
          <p:cNvSpPr>
            <a:spLocks noGrp="1"/>
          </p:cNvSpPr>
          <p:nvPr>
            <p:ph type="title"/>
          </p:nvPr>
        </p:nvSpPr>
        <p:spPr>
          <a:xfrm>
            <a:off x="-1587" y="-16658"/>
            <a:ext cx="12200796" cy="1588127"/>
          </a:xfrm>
        </p:spPr>
        <p:txBody>
          <a:bodyPr/>
          <a:lstStyle/>
          <a:p>
            <a:pPr algn="ctr"/>
            <a:r>
              <a:rPr lang="nl-NL" sz="3600" b="1" dirty="0">
                <a:solidFill>
                  <a:schemeClr val="bg1"/>
                </a:solidFill>
              </a:rPr>
              <a:t>Omgevingsvisie Ede 2040</a:t>
            </a:r>
            <a:br>
              <a:rPr lang="nl-NL" sz="3600" b="1" dirty="0">
                <a:solidFill>
                  <a:schemeClr val="bg1"/>
                </a:solidFill>
              </a:rPr>
            </a:br>
            <a:r>
              <a:rPr lang="nl-NL" sz="3600" b="1" dirty="0">
                <a:solidFill>
                  <a:schemeClr val="bg1"/>
                </a:solidFill>
              </a:rPr>
              <a:t> 14 april – gebiedsbijeenkomst Harskamp/Wekerom/Otterlo/de Valk</a:t>
            </a:r>
          </a:p>
        </p:txBody>
      </p:sp>
      <p:sp>
        <p:nvSpPr>
          <p:cNvPr id="3" name="Tijdelijke aanduiding voor inhoud 2">
            <a:extLst>
              <a:ext uri="{FF2B5EF4-FFF2-40B4-BE49-F238E27FC236}">
                <a16:creationId xmlns:a16="http://schemas.microsoft.com/office/drawing/2014/main" id="{D8DD1859-087A-4214-B23E-39886FC37059}"/>
              </a:ext>
            </a:extLst>
          </p:cNvPr>
          <p:cNvSpPr>
            <a:spLocks noGrp="1"/>
          </p:cNvSpPr>
          <p:nvPr>
            <p:ph idx="1"/>
          </p:nvPr>
        </p:nvSpPr>
        <p:spPr>
          <a:xfrm>
            <a:off x="3067664" y="3082413"/>
            <a:ext cx="6061587" cy="1563329"/>
          </a:xfrm>
          <a:solidFill>
            <a:schemeClr val="accent1"/>
          </a:solidFill>
        </p:spPr>
        <p:txBody>
          <a:bodyPr>
            <a:noAutofit/>
          </a:bodyPr>
          <a:lstStyle/>
          <a:p>
            <a:pPr algn="ctr"/>
            <a:r>
              <a:rPr lang="nl-NL" sz="2800" b="1" dirty="0">
                <a:solidFill>
                  <a:schemeClr val="bg1"/>
                </a:solidFill>
              </a:rPr>
              <a:t>Fijn dat u er bent. We beginnen </a:t>
            </a:r>
            <a:r>
              <a:rPr lang="nl-NL" sz="2800" b="1">
                <a:solidFill>
                  <a:schemeClr val="bg1"/>
                </a:solidFill>
              </a:rPr>
              <a:t>iets na 20:00 </a:t>
            </a:r>
            <a:r>
              <a:rPr lang="nl-NL" sz="2800" b="1" dirty="0">
                <a:solidFill>
                  <a:schemeClr val="bg1"/>
                </a:solidFill>
              </a:rPr>
              <a:t>uur. Doet u alvast uw microfoon </a:t>
            </a:r>
            <a:r>
              <a:rPr lang="nl-NL" sz="2800" b="1" dirty="0">
                <a:solidFill>
                  <a:srgbClr val="FF0000"/>
                </a:solidFill>
              </a:rPr>
              <a:t>uit</a:t>
            </a:r>
            <a:r>
              <a:rPr lang="nl-NL" sz="2800" b="1" dirty="0">
                <a:solidFill>
                  <a:schemeClr val="bg1"/>
                </a:solidFill>
              </a:rPr>
              <a:t> en camera aan. Dank u wel!</a:t>
            </a:r>
          </a:p>
          <a:p>
            <a:endParaRPr lang="nl-NL" sz="1800" b="1" dirty="0">
              <a:solidFill>
                <a:schemeClr val="bg1"/>
              </a:solidFill>
            </a:endParaRPr>
          </a:p>
        </p:txBody>
      </p:sp>
    </p:spTree>
    <p:extLst>
      <p:ext uri="{BB962C8B-B14F-4D97-AF65-F5344CB8AC3E}">
        <p14:creationId xmlns:p14="http://schemas.microsoft.com/office/powerpoint/2010/main" val="1214553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EACCE-DF17-4725-8FAA-09639BE7F8C2}"/>
              </a:ext>
            </a:extLst>
          </p:cNvPr>
          <p:cNvSpPr>
            <a:spLocks noGrp="1"/>
          </p:cNvSpPr>
          <p:nvPr>
            <p:ph type="title"/>
          </p:nvPr>
        </p:nvSpPr>
        <p:spPr>
          <a:xfrm>
            <a:off x="-7363" y="368300"/>
            <a:ext cx="11353800" cy="480131"/>
          </a:xfrm>
        </p:spPr>
        <p:txBody>
          <a:bodyPr/>
          <a:lstStyle/>
          <a:p>
            <a:r>
              <a:rPr lang="nl-NL" b="1" dirty="0"/>
              <a:t>En nu naar de subgroepen</a:t>
            </a:r>
          </a:p>
        </p:txBody>
      </p:sp>
      <p:sp>
        <p:nvSpPr>
          <p:cNvPr id="3" name="Tijdelijke aanduiding voor inhoud 2">
            <a:extLst>
              <a:ext uri="{FF2B5EF4-FFF2-40B4-BE49-F238E27FC236}">
                <a16:creationId xmlns:a16="http://schemas.microsoft.com/office/drawing/2014/main" id="{5F31A204-2894-45E3-A467-03606ACD766C}"/>
              </a:ext>
            </a:extLst>
          </p:cNvPr>
          <p:cNvSpPr>
            <a:spLocks noGrp="1"/>
          </p:cNvSpPr>
          <p:nvPr>
            <p:ph idx="1"/>
          </p:nvPr>
        </p:nvSpPr>
        <p:spPr>
          <a:xfrm>
            <a:off x="874714" y="1449389"/>
            <a:ext cx="7561261" cy="4701952"/>
          </a:xfrm>
        </p:spPr>
        <p:txBody>
          <a:bodyPr>
            <a:normAutofit/>
          </a:bodyPr>
          <a:lstStyle/>
          <a:p>
            <a:pPr>
              <a:lnSpc>
                <a:spcPct val="100000"/>
              </a:lnSpc>
            </a:pPr>
            <a:r>
              <a:rPr lang="nl-NL" sz="1800" dirty="0">
                <a:solidFill>
                  <a:schemeClr val="tx1"/>
                </a:solidFill>
              </a:rPr>
              <a:t>U wordt vanzelf ingedeeld, u hoeft zelf niets te doen. </a:t>
            </a:r>
            <a:br>
              <a:rPr lang="nl-NL" sz="1800" dirty="0">
                <a:solidFill>
                  <a:schemeClr val="tx1"/>
                </a:solidFill>
              </a:rPr>
            </a:br>
            <a:r>
              <a:rPr lang="nl-NL" sz="1800" dirty="0">
                <a:solidFill>
                  <a:schemeClr val="tx1"/>
                </a:solidFill>
              </a:rPr>
              <a:t>Dat kan een minuutje duren.</a:t>
            </a:r>
          </a:p>
          <a:p>
            <a:pPr>
              <a:lnSpc>
                <a:spcPct val="100000"/>
              </a:lnSpc>
            </a:pPr>
            <a:endParaRPr lang="nl-NL" sz="1800" dirty="0">
              <a:solidFill>
                <a:schemeClr val="tx1"/>
              </a:solidFill>
            </a:endParaRPr>
          </a:p>
          <a:p>
            <a:pPr>
              <a:lnSpc>
                <a:spcPct val="100000"/>
              </a:lnSpc>
            </a:pPr>
            <a:r>
              <a:rPr lang="nl-NL" sz="1800" dirty="0">
                <a:solidFill>
                  <a:schemeClr val="tx1"/>
                </a:solidFill>
              </a:rPr>
              <a:t>Gaat er iets mis en blijft u na 2 minuten nog in deze vergadering? </a:t>
            </a:r>
          </a:p>
          <a:p>
            <a:pPr>
              <a:lnSpc>
                <a:spcPct val="100000"/>
              </a:lnSpc>
            </a:pPr>
            <a:r>
              <a:rPr lang="nl-NL" sz="1800" dirty="0">
                <a:solidFill>
                  <a:schemeClr val="tx1"/>
                </a:solidFill>
              </a:rPr>
              <a:t>Doe dan uw microfoon aan en vraag aan de begeleider om u in een subgroep te zetten.</a:t>
            </a:r>
          </a:p>
          <a:p>
            <a:pPr>
              <a:lnSpc>
                <a:spcPct val="100000"/>
              </a:lnSpc>
            </a:pPr>
            <a:endParaRPr lang="nl-NL" sz="1800" dirty="0">
              <a:solidFill>
                <a:schemeClr val="tx1"/>
              </a:solidFill>
            </a:endParaRPr>
          </a:p>
          <a:p>
            <a:pPr>
              <a:lnSpc>
                <a:spcPct val="100000"/>
              </a:lnSpc>
            </a:pPr>
            <a:r>
              <a:rPr lang="nl-NL" sz="1800" dirty="0">
                <a:solidFill>
                  <a:schemeClr val="tx1"/>
                </a:solidFill>
              </a:rPr>
              <a:t>Na de eerste ronde halen we u weer terug naar deze vergadering.</a:t>
            </a:r>
          </a:p>
        </p:txBody>
      </p:sp>
      <p:pic>
        <p:nvPicPr>
          <p:cNvPr id="5" name="Afbeelding 4">
            <a:extLst>
              <a:ext uri="{FF2B5EF4-FFF2-40B4-BE49-F238E27FC236}">
                <a16:creationId xmlns:a16="http://schemas.microsoft.com/office/drawing/2014/main" id="{C031F8B6-E140-7D41-9D63-FB2DFA66B5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96157" y="368300"/>
            <a:ext cx="2156056" cy="2533575"/>
          </a:xfrm>
          <a:prstGeom prst="rect">
            <a:avLst/>
          </a:prstGeom>
        </p:spPr>
      </p:pic>
    </p:spTree>
    <p:extLst>
      <p:ext uri="{BB962C8B-B14F-4D97-AF65-F5344CB8AC3E}">
        <p14:creationId xmlns:p14="http://schemas.microsoft.com/office/powerpoint/2010/main" val="8390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2345E-ACB3-49C3-9941-7D7D9D846236}"/>
              </a:ext>
            </a:extLst>
          </p:cNvPr>
          <p:cNvSpPr>
            <a:spLocks noGrp="1"/>
          </p:cNvSpPr>
          <p:nvPr>
            <p:ph type="title"/>
          </p:nvPr>
        </p:nvSpPr>
        <p:spPr>
          <a:xfrm>
            <a:off x="0" y="368300"/>
            <a:ext cx="11353800" cy="480131"/>
          </a:xfrm>
        </p:spPr>
        <p:txBody>
          <a:bodyPr/>
          <a:lstStyle/>
          <a:p>
            <a:r>
              <a:rPr lang="nl-NL" b="1" dirty="0"/>
              <a:t>Vragen ronde 1</a:t>
            </a:r>
          </a:p>
        </p:txBody>
      </p:sp>
      <p:sp>
        <p:nvSpPr>
          <p:cNvPr id="3" name="Tijdelijke aanduiding voor inhoud 2">
            <a:extLst>
              <a:ext uri="{FF2B5EF4-FFF2-40B4-BE49-F238E27FC236}">
                <a16:creationId xmlns:a16="http://schemas.microsoft.com/office/drawing/2014/main" id="{78F7ABBB-D6B2-4511-8976-5C93AA607567}"/>
              </a:ext>
            </a:extLst>
          </p:cNvPr>
          <p:cNvSpPr>
            <a:spLocks noGrp="1"/>
          </p:cNvSpPr>
          <p:nvPr>
            <p:ph idx="1"/>
          </p:nvPr>
        </p:nvSpPr>
        <p:spPr>
          <a:xfrm>
            <a:off x="874712" y="1449388"/>
            <a:ext cx="10479087" cy="4278312"/>
          </a:xfrm>
        </p:spPr>
        <p:txBody>
          <a:bodyPr>
            <a:normAutofit/>
          </a:bodyPr>
          <a:lstStyle/>
          <a:p>
            <a:pPr marL="457200" indent="-457200">
              <a:buAutoNum type="arabicPeriod"/>
            </a:pPr>
            <a:r>
              <a:rPr lang="nl-NL" sz="1800" dirty="0">
                <a:solidFill>
                  <a:schemeClr val="tx1"/>
                </a:solidFill>
              </a:rPr>
              <a:t>Welk beeld spreekt u aan als het gaat om hoeveel er gebouwd mag worden en op welke plek? En waarom?</a:t>
            </a:r>
            <a:br>
              <a:rPr lang="nl-NL" sz="1800" dirty="0">
                <a:solidFill>
                  <a:schemeClr val="tx1"/>
                </a:solidFill>
              </a:rPr>
            </a:br>
            <a:endParaRPr lang="nl-NL" sz="1800" dirty="0">
              <a:solidFill>
                <a:schemeClr val="tx1"/>
              </a:solidFill>
            </a:endParaRPr>
          </a:p>
          <a:p>
            <a:pPr marL="457200" indent="-457200">
              <a:buAutoNum type="arabicPeriod"/>
            </a:pPr>
            <a:r>
              <a:rPr lang="nl-NL" sz="1800" dirty="0">
                <a:solidFill>
                  <a:schemeClr val="tx1"/>
                </a:solidFill>
              </a:rPr>
              <a:t>Welk beeld spreekt u aan als het gaat om hoe we omgaan met de natuur/groene leefomgeving/landbouw? En waarom?</a:t>
            </a:r>
            <a:br>
              <a:rPr lang="nl-NL" sz="1800" dirty="0">
                <a:solidFill>
                  <a:schemeClr val="tx1"/>
                </a:solidFill>
              </a:rPr>
            </a:br>
            <a:endParaRPr lang="nl-NL" sz="1800" dirty="0">
              <a:solidFill>
                <a:schemeClr val="tx1"/>
              </a:solidFill>
            </a:endParaRPr>
          </a:p>
          <a:p>
            <a:pPr marL="457200" indent="-457200">
              <a:buAutoNum type="arabicPeriod"/>
            </a:pPr>
            <a:r>
              <a:rPr lang="nl-NL" sz="1800" dirty="0">
                <a:solidFill>
                  <a:schemeClr val="tx1"/>
                </a:solidFill>
              </a:rPr>
              <a:t>Vindt u dat de gemeente actief beleid moet maken om de gezondheid van inwoners te verbeteren?</a:t>
            </a:r>
            <a:br>
              <a:rPr lang="nl-NL" sz="1800" dirty="0">
                <a:solidFill>
                  <a:schemeClr val="tx1"/>
                </a:solidFill>
              </a:rPr>
            </a:br>
            <a:endParaRPr lang="nl-NL" sz="1800" dirty="0">
              <a:solidFill>
                <a:schemeClr val="tx1"/>
              </a:solidFill>
            </a:endParaRPr>
          </a:p>
          <a:p>
            <a:pPr marL="457200" indent="-457200">
              <a:buAutoNum type="arabicPeriod"/>
            </a:pPr>
            <a:r>
              <a:rPr lang="nl-NL" sz="1800" dirty="0">
                <a:solidFill>
                  <a:schemeClr val="tx1"/>
                </a:solidFill>
              </a:rPr>
              <a:t>In welk beeld blijft volgens u uw dorp/gebied een fijne leefomgeving op de lange termijn? En waarom?</a:t>
            </a:r>
          </a:p>
        </p:txBody>
      </p:sp>
      <p:pic>
        <p:nvPicPr>
          <p:cNvPr id="4" name="Afbeelding 3" descr="Afbeelding met tekst&#10;&#10;Automatisch gegenereerde beschrijving">
            <a:extLst>
              <a:ext uri="{FF2B5EF4-FFF2-40B4-BE49-F238E27FC236}">
                <a16:creationId xmlns:a16="http://schemas.microsoft.com/office/drawing/2014/main" id="{766B5B0E-3439-3F40-A0AC-934E5EB8AD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3463" y="4657041"/>
            <a:ext cx="5866344" cy="1503141"/>
          </a:xfrm>
          <a:prstGeom prst="rect">
            <a:avLst/>
          </a:prstGeom>
        </p:spPr>
      </p:pic>
    </p:spTree>
    <p:extLst>
      <p:ext uri="{BB962C8B-B14F-4D97-AF65-F5344CB8AC3E}">
        <p14:creationId xmlns:p14="http://schemas.microsoft.com/office/powerpoint/2010/main" val="414418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4811A-8BCE-4148-B70E-A4559377E1C7}"/>
              </a:ext>
            </a:extLst>
          </p:cNvPr>
          <p:cNvSpPr>
            <a:spLocks noGrp="1"/>
          </p:cNvSpPr>
          <p:nvPr>
            <p:ph type="title"/>
          </p:nvPr>
        </p:nvSpPr>
        <p:spPr>
          <a:xfrm>
            <a:off x="0" y="368300"/>
            <a:ext cx="11353800" cy="480131"/>
          </a:xfrm>
        </p:spPr>
        <p:txBody>
          <a:bodyPr/>
          <a:lstStyle/>
          <a:p>
            <a:r>
              <a:rPr lang="nl-NL" b="1" dirty="0"/>
              <a:t>Terugkoppeling van de eerste ronde</a:t>
            </a:r>
          </a:p>
        </p:txBody>
      </p:sp>
      <p:sp>
        <p:nvSpPr>
          <p:cNvPr id="3" name="Tijdelijke aanduiding voor inhoud 2">
            <a:extLst>
              <a:ext uri="{FF2B5EF4-FFF2-40B4-BE49-F238E27FC236}">
                <a16:creationId xmlns:a16="http://schemas.microsoft.com/office/drawing/2014/main" id="{09EAFC4E-8376-43DC-ACD8-3615BA552B3B}"/>
              </a:ext>
            </a:extLst>
          </p:cNvPr>
          <p:cNvSpPr>
            <a:spLocks noGrp="1"/>
          </p:cNvSpPr>
          <p:nvPr>
            <p:ph idx="1"/>
          </p:nvPr>
        </p:nvSpPr>
        <p:spPr>
          <a:xfrm>
            <a:off x="874714" y="1449389"/>
            <a:ext cx="10471724" cy="4701952"/>
          </a:xfrm>
        </p:spPr>
        <p:txBody>
          <a:bodyPr>
            <a:normAutofit/>
          </a:bodyPr>
          <a:lstStyle/>
          <a:p>
            <a:r>
              <a:rPr lang="nl-NL" sz="1800" dirty="0">
                <a:solidFill>
                  <a:schemeClr val="tx1"/>
                </a:solidFill>
              </a:rPr>
              <a:t>Enkele resultaten uit de subgroepen</a:t>
            </a:r>
          </a:p>
        </p:txBody>
      </p:sp>
    </p:spTree>
    <p:extLst>
      <p:ext uri="{BB962C8B-B14F-4D97-AF65-F5344CB8AC3E}">
        <p14:creationId xmlns:p14="http://schemas.microsoft.com/office/powerpoint/2010/main" val="12766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EACCE-DF17-4725-8FAA-09639BE7F8C2}"/>
              </a:ext>
            </a:extLst>
          </p:cNvPr>
          <p:cNvSpPr>
            <a:spLocks noGrp="1"/>
          </p:cNvSpPr>
          <p:nvPr>
            <p:ph type="title"/>
          </p:nvPr>
        </p:nvSpPr>
        <p:spPr>
          <a:xfrm>
            <a:off x="0" y="368300"/>
            <a:ext cx="11353800" cy="480131"/>
          </a:xfrm>
        </p:spPr>
        <p:txBody>
          <a:bodyPr/>
          <a:lstStyle/>
          <a:p>
            <a:r>
              <a:rPr lang="nl-NL" b="1" dirty="0"/>
              <a:t>En nu weer naar de subgroepen</a:t>
            </a:r>
          </a:p>
        </p:txBody>
      </p:sp>
      <p:sp>
        <p:nvSpPr>
          <p:cNvPr id="3" name="Tijdelijke aanduiding voor inhoud 2">
            <a:extLst>
              <a:ext uri="{FF2B5EF4-FFF2-40B4-BE49-F238E27FC236}">
                <a16:creationId xmlns:a16="http://schemas.microsoft.com/office/drawing/2014/main" id="{5F31A204-2894-45E3-A467-03606ACD766C}"/>
              </a:ext>
            </a:extLst>
          </p:cNvPr>
          <p:cNvSpPr>
            <a:spLocks noGrp="1"/>
          </p:cNvSpPr>
          <p:nvPr>
            <p:ph idx="1"/>
          </p:nvPr>
        </p:nvSpPr>
        <p:spPr>
          <a:xfrm>
            <a:off x="874714" y="1449389"/>
            <a:ext cx="7561262" cy="4701952"/>
          </a:xfrm>
        </p:spPr>
        <p:txBody>
          <a:bodyPr>
            <a:normAutofit/>
          </a:bodyPr>
          <a:lstStyle/>
          <a:p>
            <a:r>
              <a:rPr lang="nl-NL" sz="1800" dirty="0">
                <a:solidFill>
                  <a:schemeClr val="tx1"/>
                </a:solidFill>
              </a:rPr>
              <a:t>U wordt vanzelf ingedeeld, u hoeft zelf niets te doen. </a:t>
            </a:r>
            <a:br>
              <a:rPr lang="nl-NL" sz="1800" dirty="0">
                <a:solidFill>
                  <a:schemeClr val="tx1"/>
                </a:solidFill>
              </a:rPr>
            </a:br>
            <a:r>
              <a:rPr lang="nl-NL" sz="1800" dirty="0">
                <a:solidFill>
                  <a:schemeClr val="tx1"/>
                </a:solidFill>
              </a:rPr>
              <a:t>Dat kan een minuutje duren.</a:t>
            </a:r>
          </a:p>
          <a:p>
            <a:endParaRPr lang="nl-NL" sz="1800" dirty="0">
              <a:solidFill>
                <a:schemeClr val="tx1"/>
              </a:solidFill>
            </a:endParaRPr>
          </a:p>
          <a:p>
            <a:r>
              <a:rPr lang="nl-NL" sz="1800" dirty="0">
                <a:solidFill>
                  <a:schemeClr val="tx1"/>
                </a:solidFill>
              </a:rPr>
              <a:t>Gaat er iets mis en blijft u na 2 minuten nog in deze vergadering? </a:t>
            </a:r>
          </a:p>
          <a:p>
            <a:r>
              <a:rPr lang="nl-NL" sz="1800" dirty="0">
                <a:solidFill>
                  <a:schemeClr val="tx1"/>
                </a:solidFill>
              </a:rPr>
              <a:t>Doe dan uw microfoon aan en vraag aan de begeleider om u in een subgroep te zetten.</a:t>
            </a:r>
          </a:p>
          <a:p>
            <a:endParaRPr lang="nl-NL" sz="1800" dirty="0">
              <a:solidFill>
                <a:schemeClr val="tx1"/>
              </a:solidFill>
            </a:endParaRPr>
          </a:p>
          <a:p>
            <a:r>
              <a:rPr lang="nl-NL" sz="1800" dirty="0">
                <a:solidFill>
                  <a:schemeClr val="tx1"/>
                </a:solidFill>
              </a:rPr>
              <a:t>Na de tweede ronde halen we u weer terug naar deze vergadering.</a:t>
            </a:r>
          </a:p>
        </p:txBody>
      </p:sp>
      <p:pic>
        <p:nvPicPr>
          <p:cNvPr id="4" name="Afbeelding 3">
            <a:extLst>
              <a:ext uri="{FF2B5EF4-FFF2-40B4-BE49-F238E27FC236}">
                <a16:creationId xmlns:a16="http://schemas.microsoft.com/office/drawing/2014/main" id="{88040663-6818-FA43-AEA2-9AEC7A88C2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96157" y="368300"/>
            <a:ext cx="2156056" cy="2533575"/>
          </a:xfrm>
          <a:prstGeom prst="rect">
            <a:avLst/>
          </a:prstGeom>
        </p:spPr>
      </p:pic>
    </p:spTree>
    <p:extLst>
      <p:ext uri="{BB962C8B-B14F-4D97-AF65-F5344CB8AC3E}">
        <p14:creationId xmlns:p14="http://schemas.microsoft.com/office/powerpoint/2010/main" val="75796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5368A-7D0B-45DB-BEAA-6ED60C9BDFFC}"/>
              </a:ext>
            </a:extLst>
          </p:cNvPr>
          <p:cNvSpPr>
            <a:spLocks noGrp="1"/>
          </p:cNvSpPr>
          <p:nvPr>
            <p:ph type="title"/>
          </p:nvPr>
        </p:nvSpPr>
        <p:spPr>
          <a:xfrm>
            <a:off x="-1587" y="368300"/>
            <a:ext cx="11353800" cy="480131"/>
          </a:xfrm>
        </p:spPr>
        <p:txBody>
          <a:bodyPr/>
          <a:lstStyle/>
          <a:p>
            <a:r>
              <a:rPr lang="nl-NL" b="1" dirty="0"/>
              <a:t>Vragen ronde 2: zelfde groepen</a:t>
            </a:r>
          </a:p>
        </p:txBody>
      </p:sp>
      <p:sp>
        <p:nvSpPr>
          <p:cNvPr id="3" name="Tijdelijke aanduiding voor inhoud 2">
            <a:extLst>
              <a:ext uri="{FF2B5EF4-FFF2-40B4-BE49-F238E27FC236}">
                <a16:creationId xmlns:a16="http://schemas.microsoft.com/office/drawing/2014/main" id="{DAED032D-23CE-43E7-90EF-21AACE494656}"/>
              </a:ext>
            </a:extLst>
          </p:cNvPr>
          <p:cNvSpPr>
            <a:spLocks noGrp="1"/>
          </p:cNvSpPr>
          <p:nvPr>
            <p:ph idx="1"/>
          </p:nvPr>
        </p:nvSpPr>
        <p:spPr>
          <a:xfrm>
            <a:off x="874713" y="1449388"/>
            <a:ext cx="10477500" cy="4701953"/>
          </a:xfrm>
        </p:spPr>
        <p:txBody>
          <a:bodyPr>
            <a:normAutofit/>
          </a:bodyPr>
          <a:lstStyle/>
          <a:p>
            <a:pPr marL="457200" indent="-457200">
              <a:buFont typeface="+mj-lt"/>
              <a:buAutoNum type="arabicPeriod"/>
            </a:pPr>
            <a:r>
              <a:rPr lang="nl-NL" sz="1800" dirty="0">
                <a:solidFill>
                  <a:schemeClr val="tx1"/>
                </a:solidFill>
              </a:rPr>
              <a:t>Welke mogelijkheden ziet u om te zorgen dat we genoeg woningen hebben en tegelijkertijd de natuur/leefomgeving versterken?</a:t>
            </a:r>
          </a:p>
          <a:p>
            <a:pPr marL="457200" indent="-457200">
              <a:buFont typeface="+mj-lt"/>
              <a:buAutoNum type="arabicPeriod"/>
            </a:pPr>
            <a:endParaRPr lang="nl-NL" sz="1800" dirty="0">
              <a:solidFill>
                <a:schemeClr val="tx1"/>
              </a:solidFill>
            </a:endParaRPr>
          </a:p>
          <a:p>
            <a:pPr marL="457200" indent="-457200">
              <a:buFont typeface="+mj-lt"/>
              <a:buAutoNum type="arabicPeriod"/>
            </a:pPr>
            <a:r>
              <a:rPr lang="nl-NL" sz="1800" dirty="0">
                <a:solidFill>
                  <a:schemeClr val="tx1"/>
                </a:solidFill>
              </a:rPr>
              <a:t>Welke mogelijkheden ziet u om onze leefomgeving zo in te richten dat we inwoners stimuleren om een gezonde leefstijl te ontwikkelen?</a:t>
            </a:r>
          </a:p>
          <a:p>
            <a:pPr marL="457200" indent="-457200">
              <a:buFont typeface="+mj-lt"/>
              <a:buAutoNum type="arabicPeriod"/>
            </a:pPr>
            <a:endParaRPr lang="nl-NL" sz="1800" dirty="0">
              <a:solidFill>
                <a:schemeClr val="tx1"/>
              </a:solidFill>
            </a:endParaRPr>
          </a:p>
          <a:p>
            <a:pPr marL="457200" indent="-457200">
              <a:buFont typeface="+mj-lt"/>
              <a:buAutoNum type="arabicPeriod"/>
            </a:pPr>
            <a:r>
              <a:rPr lang="nl-NL" sz="1800" dirty="0">
                <a:solidFill>
                  <a:schemeClr val="tx1"/>
                </a:solidFill>
              </a:rPr>
              <a:t>Welke mogelijkheden ziet u om te zorgen dat agrariërs over 20 jaar nog een fatsoenlijke boterham kunnen verdienen en tegelijkertijd verder kunnen verduurzamen</a:t>
            </a:r>
          </a:p>
          <a:p>
            <a:pPr marL="457200" indent="-457200">
              <a:buFont typeface="+mj-lt"/>
              <a:buAutoNum type="arabicPeriod"/>
            </a:pPr>
            <a:endParaRPr lang="nl-NL" sz="1800" dirty="0">
              <a:solidFill>
                <a:schemeClr val="tx1"/>
              </a:solidFill>
            </a:endParaRPr>
          </a:p>
          <a:p>
            <a:pPr marL="457200" indent="-457200">
              <a:buFont typeface="+mj-lt"/>
              <a:buAutoNum type="arabicPeriod"/>
            </a:pPr>
            <a:r>
              <a:rPr lang="nl-NL" sz="1800" dirty="0">
                <a:solidFill>
                  <a:schemeClr val="tx1"/>
                </a:solidFill>
              </a:rPr>
              <a:t>Welke mogelijkheden ziet u om te zorgen dat inwoners niet alleen de lasten maar ook de lusten van de energietransitie krijgen?</a:t>
            </a:r>
          </a:p>
          <a:p>
            <a:endParaRPr lang="nl-NL" sz="1800" dirty="0">
              <a:solidFill>
                <a:schemeClr val="tx1"/>
              </a:solidFill>
            </a:endParaRPr>
          </a:p>
        </p:txBody>
      </p:sp>
      <p:pic>
        <p:nvPicPr>
          <p:cNvPr id="5" name="Afbeelding 4" descr="Afbeelding met tekst&#10;&#10;Automatisch gegenereerde beschrijving">
            <a:extLst>
              <a:ext uri="{FF2B5EF4-FFF2-40B4-BE49-F238E27FC236}">
                <a16:creationId xmlns:a16="http://schemas.microsoft.com/office/drawing/2014/main" id="{5910BEB9-AF1B-E64E-AA93-2B23C00486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3463" y="4657041"/>
            <a:ext cx="5866344" cy="1503141"/>
          </a:xfrm>
          <a:prstGeom prst="rect">
            <a:avLst/>
          </a:prstGeom>
        </p:spPr>
      </p:pic>
    </p:spTree>
    <p:extLst>
      <p:ext uri="{BB962C8B-B14F-4D97-AF65-F5344CB8AC3E}">
        <p14:creationId xmlns:p14="http://schemas.microsoft.com/office/powerpoint/2010/main" val="4281851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99429-5D68-483C-96DE-272D7808FA9D}"/>
              </a:ext>
            </a:extLst>
          </p:cNvPr>
          <p:cNvSpPr>
            <a:spLocks noGrp="1"/>
          </p:cNvSpPr>
          <p:nvPr>
            <p:ph type="title"/>
          </p:nvPr>
        </p:nvSpPr>
        <p:spPr>
          <a:xfrm>
            <a:off x="0" y="386380"/>
            <a:ext cx="8515350" cy="480131"/>
          </a:xfrm>
        </p:spPr>
        <p:txBody>
          <a:bodyPr/>
          <a:lstStyle/>
          <a:p>
            <a:r>
              <a:rPr lang="nl-NL" b="1" dirty="0"/>
              <a:t>Afsluiting: Hoe verder? </a:t>
            </a:r>
          </a:p>
        </p:txBody>
      </p:sp>
      <p:sp>
        <p:nvSpPr>
          <p:cNvPr id="3" name="Tijdelijke aanduiding voor inhoud 2">
            <a:extLst>
              <a:ext uri="{FF2B5EF4-FFF2-40B4-BE49-F238E27FC236}">
                <a16:creationId xmlns:a16="http://schemas.microsoft.com/office/drawing/2014/main" id="{2AE73A64-01D1-4A2D-8B02-1ADBAE02B3FB}"/>
              </a:ext>
            </a:extLst>
          </p:cNvPr>
          <p:cNvSpPr>
            <a:spLocks noGrp="1"/>
          </p:cNvSpPr>
          <p:nvPr>
            <p:ph idx="1"/>
          </p:nvPr>
        </p:nvSpPr>
        <p:spPr>
          <a:xfrm>
            <a:off x="2291086" y="1526459"/>
            <a:ext cx="7609828" cy="4624881"/>
          </a:xfrm>
        </p:spPr>
        <p:txBody>
          <a:bodyPr>
            <a:normAutofit/>
          </a:bodyPr>
          <a:lstStyle/>
          <a:p>
            <a:br>
              <a:rPr lang="nl-NL" b="0" dirty="0"/>
            </a:br>
            <a:r>
              <a:rPr lang="nl-NL" b="0" dirty="0"/>
              <a:t> </a:t>
            </a:r>
          </a:p>
        </p:txBody>
      </p:sp>
      <p:sp>
        <p:nvSpPr>
          <p:cNvPr id="5" name="Rechthoek 4">
            <a:extLst>
              <a:ext uri="{FF2B5EF4-FFF2-40B4-BE49-F238E27FC236}">
                <a16:creationId xmlns:a16="http://schemas.microsoft.com/office/drawing/2014/main" id="{8A267C06-7DC8-4D3D-BAF4-82DC0BD04005}"/>
              </a:ext>
            </a:extLst>
          </p:cNvPr>
          <p:cNvSpPr/>
          <p:nvPr/>
        </p:nvSpPr>
        <p:spPr>
          <a:xfrm>
            <a:off x="874713" y="1373486"/>
            <a:ext cx="10477500" cy="4618572"/>
          </a:xfrm>
          <a:prstGeom prst="rect">
            <a:avLst/>
          </a:prstGeom>
        </p:spPr>
        <p:txBody>
          <a:bodyPr wrap="square">
            <a:spAutoFit/>
          </a:bodyPr>
          <a:lstStyle/>
          <a:p>
            <a:pPr marL="409575" indent="-400050">
              <a:lnSpc>
                <a:spcPct val="150000"/>
              </a:lnSpc>
              <a:tabLst>
                <a:tab pos="347663" algn="l"/>
                <a:tab pos="2570163" algn="l"/>
              </a:tabLst>
            </a:pPr>
            <a:r>
              <a:rPr lang="nl-NL" dirty="0">
                <a:latin typeface="Open Sans" panose="020B0606030504020204" pitchFamily="34" charset="0"/>
              </a:rPr>
              <a:t>En verder in 2021</a:t>
            </a:r>
          </a:p>
          <a:p>
            <a:pPr marL="409575" indent="-400050">
              <a:lnSpc>
                <a:spcPct val="150000"/>
              </a:lnSpc>
              <a:buFont typeface="Arial" panose="020B0604020202020204" pitchFamily="34" charset="0"/>
              <a:buChar char="•"/>
              <a:tabLst>
                <a:tab pos="347663" algn="l"/>
                <a:tab pos="2570163" algn="l"/>
              </a:tabLst>
            </a:pPr>
            <a:r>
              <a:rPr lang="nl-NL" dirty="0">
                <a:latin typeface="Open Sans" panose="020B0606030504020204" pitchFamily="34" charset="0"/>
              </a:rPr>
              <a:t>mei: 	uitwerken strategische keuzes (we noemen dat leidende principes) voor 	de Omgevingsvisie</a:t>
            </a:r>
          </a:p>
          <a:p>
            <a:pPr marL="409575" indent="-400050">
              <a:lnSpc>
                <a:spcPct val="150000"/>
              </a:lnSpc>
              <a:buFont typeface="Arial" panose="020B0604020202020204" pitchFamily="34" charset="0"/>
              <a:buChar char="•"/>
              <a:tabLst>
                <a:tab pos="347663" algn="l"/>
                <a:tab pos="2570163" algn="l"/>
              </a:tabLst>
            </a:pPr>
            <a:r>
              <a:rPr lang="nl-NL" dirty="0">
                <a:latin typeface="Open Sans" panose="020B0606030504020204" pitchFamily="34" charset="0"/>
              </a:rPr>
              <a:t>juni: 	online presentatie van de strategische keuzes, gemeenteraad </a:t>
            </a:r>
            <a:r>
              <a:rPr lang="nl-NL">
                <a:latin typeface="Open Sans" panose="020B0606030504020204" pitchFamily="34" charset="0"/>
              </a:rPr>
              <a:t>behandelt 	strategische </a:t>
            </a:r>
            <a:r>
              <a:rPr lang="nl-NL" dirty="0">
                <a:latin typeface="Open Sans" panose="020B0606030504020204" pitchFamily="34" charset="0"/>
              </a:rPr>
              <a:t>keuzes</a:t>
            </a:r>
          </a:p>
          <a:p>
            <a:pPr marL="409575" indent="-400050">
              <a:lnSpc>
                <a:spcPct val="150000"/>
              </a:lnSpc>
              <a:buFont typeface="Arial" panose="020B0604020202020204" pitchFamily="34" charset="0"/>
              <a:buChar char="•"/>
              <a:tabLst>
                <a:tab pos="347663" algn="l"/>
                <a:tab pos="2570163" algn="l"/>
              </a:tabLst>
            </a:pPr>
            <a:r>
              <a:rPr lang="nl-NL" dirty="0">
                <a:latin typeface="Open Sans" panose="020B0606030504020204" pitchFamily="34" charset="0"/>
              </a:rPr>
              <a:t>juli/aug: 	uitwerking van de concept-Omgevingsvisie</a:t>
            </a:r>
          </a:p>
          <a:p>
            <a:pPr marL="409575" indent="-400050">
              <a:lnSpc>
                <a:spcPct val="150000"/>
              </a:lnSpc>
              <a:buFont typeface="Arial" panose="020B0604020202020204" pitchFamily="34" charset="0"/>
              <a:buChar char="•"/>
              <a:tabLst>
                <a:tab pos="347663" algn="l"/>
                <a:tab pos="2570163" algn="l"/>
              </a:tabLst>
            </a:pPr>
            <a:r>
              <a:rPr lang="nl-NL" dirty="0">
                <a:latin typeface="Open Sans" panose="020B0606030504020204" pitchFamily="34" charset="0"/>
              </a:rPr>
              <a:t>september: 	presentatie van de concept-Omgevingsvisie, met online peiling voor </a:t>
            </a:r>
            <a:br>
              <a:rPr lang="nl-NL" dirty="0">
                <a:latin typeface="Open Sans" panose="020B0606030504020204" pitchFamily="34" charset="0"/>
              </a:rPr>
            </a:br>
            <a:r>
              <a:rPr lang="nl-NL" dirty="0">
                <a:latin typeface="Open Sans" panose="020B0606030504020204" pitchFamily="34" charset="0"/>
              </a:rPr>
              <a:t>	inwoners en inloopmogelijkheid in dorps/wijkcentra (corona!)</a:t>
            </a:r>
          </a:p>
          <a:p>
            <a:pPr marL="409575" indent="-400050">
              <a:lnSpc>
                <a:spcPct val="150000"/>
              </a:lnSpc>
              <a:buFont typeface="Arial" panose="020B0604020202020204" pitchFamily="34" charset="0"/>
              <a:buChar char="•"/>
              <a:tabLst>
                <a:tab pos="347663" algn="l"/>
                <a:tab pos="2570163" algn="l"/>
              </a:tabLst>
            </a:pPr>
            <a:r>
              <a:rPr lang="nl-NL" dirty="0">
                <a:latin typeface="Open Sans" panose="020B0606030504020204" pitchFamily="34" charset="0"/>
              </a:rPr>
              <a:t>oktober: 	gemeenteraad beslist over concept-Omgevingsvisie</a:t>
            </a:r>
          </a:p>
          <a:p>
            <a:pPr marL="409575" indent="-400050">
              <a:lnSpc>
                <a:spcPct val="150000"/>
              </a:lnSpc>
              <a:buFont typeface="Arial" panose="020B0604020202020204" pitchFamily="34" charset="0"/>
              <a:buChar char="•"/>
              <a:tabLst>
                <a:tab pos="347663" algn="l"/>
                <a:tab pos="2570163" algn="l"/>
              </a:tabLst>
            </a:pPr>
            <a:r>
              <a:rPr lang="nl-NL" dirty="0">
                <a:latin typeface="Open Sans" panose="020B0606030504020204" pitchFamily="34" charset="0"/>
              </a:rPr>
              <a:t>oktober/november: 	ter inzage legging (formele inspraak voor inwoners en organisaties).</a:t>
            </a:r>
          </a:p>
          <a:p>
            <a:pPr marL="409575" indent="-400050">
              <a:lnSpc>
                <a:spcPct val="150000"/>
              </a:lnSpc>
              <a:buFont typeface="Arial" panose="020B0604020202020204" pitchFamily="34" charset="0"/>
              <a:buChar char="•"/>
              <a:tabLst>
                <a:tab pos="347663" algn="l"/>
                <a:tab pos="2570163" algn="l"/>
              </a:tabLst>
            </a:pPr>
            <a:r>
              <a:rPr lang="nl-NL" dirty="0">
                <a:latin typeface="Open Sans" panose="020B0606030504020204" pitchFamily="34" charset="0"/>
              </a:rPr>
              <a:t>december: 	gemeenteraad beslist over definitieve Omgevingsvisie</a:t>
            </a:r>
          </a:p>
        </p:txBody>
      </p:sp>
    </p:spTree>
    <p:extLst>
      <p:ext uri="{BB962C8B-B14F-4D97-AF65-F5344CB8AC3E}">
        <p14:creationId xmlns:p14="http://schemas.microsoft.com/office/powerpoint/2010/main" val="156169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E4F812-4A49-4658-BCEB-E723B401C33C}"/>
              </a:ext>
            </a:extLst>
          </p:cNvPr>
          <p:cNvSpPr>
            <a:spLocks noGrp="1"/>
          </p:cNvSpPr>
          <p:nvPr>
            <p:ph type="ctrTitle"/>
          </p:nvPr>
        </p:nvSpPr>
        <p:spPr/>
        <p:txBody>
          <a:bodyPr/>
          <a:lstStyle/>
          <a:p>
            <a:r>
              <a:rPr lang="nl-NL" b="1" dirty="0"/>
              <a:t>Dank u wel! </a:t>
            </a:r>
          </a:p>
        </p:txBody>
      </p:sp>
    </p:spTree>
    <p:extLst>
      <p:ext uri="{BB962C8B-B14F-4D97-AF65-F5344CB8AC3E}">
        <p14:creationId xmlns:p14="http://schemas.microsoft.com/office/powerpoint/2010/main" val="346364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99429-5D68-483C-96DE-272D7808FA9D}"/>
              </a:ext>
            </a:extLst>
          </p:cNvPr>
          <p:cNvSpPr>
            <a:spLocks noGrp="1"/>
          </p:cNvSpPr>
          <p:nvPr>
            <p:ph type="title"/>
          </p:nvPr>
        </p:nvSpPr>
        <p:spPr>
          <a:xfrm>
            <a:off x="0" y="361375"/>
            <a:ext cx="8515350" cy="480131"/>
          </a:xfrm>
        </p:spPr>
        <p:txBody>
          <a:bodyPr/>
          <a:lstStyle/>
          <a:p>
            <a:r>
              <a:rPr lang="nl-NL" b="1" dirty="0"/>
              <a:t>Opzet gebiedsbijeenkomst</a:t>
            </a:r>
          </a:p>
        </p:txBody>
      </p:sp>
      <p:sp>
        <p:nvSpPr>
          <p:cNvPr id="3" name="Tijdelijke aanduiding voor inhoud 2">
            <a:extLst>
              <a:ext uri="{FF2B5EF4-FFF2-40B4-BE49-F238E27FC236}">
                <a16:creationId xmlns:a16="http://schemas.microsoft.com/office/drawing/2014/main" id="{2AE73A64-01D1-4A2D-8B02-1ADBAE02B3FB}"/>
              </a:ext>
            </a:extLst>
          </p:cNvPr>
          <p:cNvSpPr>
            <a:spLocks noGrp="1"/>
          </p:cNvSpPr>
          <p:nvPr>
            <p:ph idx="1"/>
          </p:nvPr>
        </p:nvSpPr>
        <p:spPr>
          <a:xfrm>
            <a:off x="874713" y="1160463"/>
            <a:ext cx="10477500" cy="4990878"/>
          </a:xfrm>
        </p:spPr>
        <p:txBody>
          <a:bodyPr>
            <a:noAutofit/>
          </a:bodyPr>
          <a:lstStyle/>
          <a:p>
            <a:pPr marL="3430588" indent="-3421063"/>
            <a:r>
              <a:rPr lang="nl-NL" sz="1800" dirty="0">
                <a:solidFill>
                  <a:schemeClr val="tx1"/>
                </a:solidFill>
              </a:rPr>
              <a:t>20.00 uur: 	Welkom en introductie                             </a:t>
            </a:r>
            <a:r>
              <a:rPr lang="nl-NL" sz="1800" b="0" dirty="0">
                <a:solidFill>
                  <a:schemeClr val="tx1"/>
                </a:solidFill>
              </a:rPr>
              <a:t>[ruim 40 deelnemers]</a:t>
            </a:r>
          </a:p>
          <a:p>
            <a:pPr marL="3644900" indent="-214313">
              <a:buFont typeface="Arial" panose="020B0604020202020204" pitchFamily="34" charset="0"/>
              <a:buChar char="•"/>
            </a:pPr>
            <a:r>
              <a:rPr lang="nl-NL" sz="1800" b="0" dirty="0">
                <a:solidFill>
                  <a:schemeClr val="tx1"/>
                </a:solidFill>
              </a:rPr>
              <a:t>Doel</a:t>
            </a:r>
          </a:p>
          <a:p>
            <a:pPr marL="3644900" indent="-214313">
              <a:buFont typeface="Arial" panose="020B0604020202020204" pitchFamily="34" charset="0"/>
              <a:buChar char="•"/>
            </a:pPr>
            <a:r>
              <a:rPr lang="nl-NL" sz="1800" b="0" dirty="0">
                <a:solidFill>
                  <a:schemeClr val="tx1"/>
                </a:solidFill>
              </a:rPr>
              <a:t>Toelichting Toekomstbeelden (filmpje) </a:t>
            </a:r>
          </a:p>
          <a:p>
            <a:pPr marL="3644900" indent="-214313">
              <a:buFont typeface="Arial" panose="020B0604020202020204" pitchFamily="34" charset="0"/>
              <a:buChar char="•"/>
            </a:pPr>
            <a:r>
              <a:rPr lang="nl-NL" sz="1800" dirty="0">
                <a:solidFill>
                  <a:schemeClr val="tx1"/>
                </a:solidFill>
              </a:rPr>
              <a:t>U</a:t>
            </a:r>
            <a:r>
              <a:rPr lang="nl-NL" sz="1800" b="0" dirty="0">
                <a:solidFill>
                  <a:schemeClr val="tx1"/>
                </a:solidFill>
              </a:rPr>
              <a:t>itwerking door dorpsraad en gebiedsvertegenwoordiging</a:t>
            </a:r>
          </a:p>
          <a:p>
            <a:pPr marL="3644900" indent="-214313">
              <a:buFont typeface="Arial" panose="020B0604020202020204" pitchFamily="34" charset="0"/>
              <a:buChar char="•"/>
            </a:pPr>
            <a:r>
              <a:rPr lang="nl-NL" sz="1800" b="0" dirty="0">
                <a:solidFill>
                  <a:schemeClr val="tx1"/>
                </a:solidFill>
              </a:rPr>
              <a:t>Enkele praktische zaken</a:t>
            </a:r>
            <a:br>
              <a:rPr lang="nl-NL" sz="1800" b="0" dirty="0">
                <a:solidFill>
                  <a:schemeClr val="tx1"/>
                </a:solidFill>
              </a:rPr>
            </a:br>
            <a:endParaRPr lang="nl-NL" sz="1800" b="0" dirty="0">
              <a:solidFill>
                <a:schemeClr val="tx1"/>
              </a:solidFill>
            </a:endParaRPr>
          </a:p>
          <a:p>
            <a:pPr marL="3430588" indent="-3421063"/>
            <a:r>
              <a:rPr lang="nl-NL" sz="1800" dirty="0">
                <a:solidFill>
                  <a:schemeClr val="tx1"/>
                </a:solidFill>
              </a:rPr>
              <a:t>20.20 – 21.05 uur Breakout 1</a:t>
            </a:r>
            <a:r>
              <a:rPr lang="nl-NL" sz="1800" b="0" dirty="0">
                <a:solidFill>
                  <a:schemeClr val="tx1"/>
                </a:solidFill>
              </a:rPr>
              <a:t>: 	Gesprek n.a.v. toekomstverkenningen</a:t>
            </a:r>
            <a:br>
              <a:rPr lang="nl-NL" sz="1800" b="0" dirty="0">
                <a:solidFill>
                  <a:schemeClr val="tx1"/>
                </a:solidFill>
              </a:rPr>
            </a:br>
            <a:endParaRPr lang="nl-NL" sz="1800" b="0" dirty="0">
              <a:solidFill>
                <a:schemeClr val="tx1"/>
              </a:solidFill>
            </a:endParaRPr>
          </a:p>
          <a:p>
            <a:pPr marL="3430588" indent="-3421063"/>
            <a:r>
              <a:rPr lang="nl-NL" sz="1800" dirty="0">
                <a:solidFill>
                  <a:schemeClr val="tx1"/>
                </a:solidFill>
              </a:rPr>
              <a:t>21.05 – 21.15 uur Plenair deel: 	</a:t>
            </a:r>
            <a:r>
              <a:rPr lang="nl-NL" sz="1800" b="0" dirty="0">
                <a:solidFill>
                  <a:schemeClr val="tx1"/>
                </a:solidFill>
              </a:rPr>
              <a:t>Wat viel op in breakout rooms?</a:t>
            </a:r>
            <a:br>
              <a:rPr lang="nl-NL" sz="1800" b="0" dirty="0">
                <a:solidFill>
                  <a:schemeClr val="tx1"/>
                </a:solidFill>
              </a:rPr>
            </a:br>
            <a:endParaRPr lang="nl-NL" sz="1800" b="0" dirty="0">
              <a:solidFill>
                <a:schemeClr val="tx1"/>
              </a:solidFill>
            </a:endParaRPr>
          </a:p>
          <a:p>
            <a:pPr marL="3430588" indent="-3421063"/>
            <a:r>
              <a:rPr lang="nl-NL" sz="1800" dirty="0">
                <a:solidFill>
                  <a:schemeClr val="tx1"/>
                </a:solidFill>
              </a:rPr>
              <a:t>21.15 – 21.50 uur Breakout 2</a:t>
            </a:r>
            <a:r>
              <a:rPr lang="nl-NL" sz="1800" b="0" dirty="0">
                <a:solidFill>
                  <a:schemeClr val="tx1"/>
                </a:solidFill>
              </a:rPr>
              <a:t>: 	Gesprek n.a.v. gespreksvragen</a:t>
            </a:r>
            <a:br>
              <a:rPr lang="nl-NL" sz="1800" b="0" dirty="0">
                <a:solidFill>
                  <a:schemeClr val="tx1"/>
                </a:solidFill>
              </a:rPr>
            </a:br>
            <a:endParaRPr lang="nl-NL" sz="1800" b="0" dirty="0">
              <a:solidFill>
                <a:schemeClr val="tx1"/>
              </a:solidFill>
            </a:endParaRPr>
          </a:p>
          <a:p>
            <a:pPr marL="3430588" indent="-3421063"/>
            <a:r>
              <a:rPr lang="nl-NL" sz="1800" dirty="0">
                <a:solidFill>
                  <a:schemeClr val="tx1"/>
                </a:solidFill>
              </a:rPr>
              <a:t>21.50 – 22.00 uur Plenair deel: 	</a:t>
            </a:r>
            <a:r>
              <a:rPr lang="nl-NL" sz="1800" b="0" dirty="0">
                <a:solidFill>
                  <a:schemeClr val="tx1"/>
                </a:solidFill>
              </a:rPr>
              <a:t>Terugblik en vervolgstappen</a:t>
            </a:r>
          </a:p>
          <a:p>
            <a:pPr marL="3430588" indent="-3421063"/>
            <a:endParaRPr lang="nl-NL" sz="1800" b="0" dirty="0">
              <a:solidFill>
                <a:schemeClr val="tx1"/>
              </a:solidFill>
            </a:endParaRPr>
          </a:p>
          <a:p>
            <a:pPr marL="3430588" indent="-3421063"/>
            <a:r>
              <a:rPr lang="nl-NL" sz="1800" dirty="0">
                <a:solidFill>
                  <a:schemeClr val="tx1"/>
                </a:solidFill>
              </a:rPr>
              <a:t>22.00 uur  	</a:t>
            </a:r>
            <a:r>
              <a:rPr lang="nl-NL" sz="1800" b="0" dirty="0">
                <a:solidFill>
                  <a:schemeClr val="tx1"/>
                </a:solidFill>
              </a:rPr>
              <a:t>Afsluiting</a:t>
            </a:r>
            <a:br>
              <a:rPr lang="nl-NL" sz="1800" b="0" dirty="0">
                <a:solidFill>
                  <a:schemeClr val="tx1"/>
                </a:solidFill>
              </a:rPr>
            </a:br>
            <a:r>
              <a:rPr lang="nl-NL" sz="1800" b="0" dirty="0">
                <a:solidFill>
                  <a:schemeClr val="tx1"/>
                </a:solidFill>
              </a:rPr>
              <a:t> </a:t>
            </a:r>
          </a:p>
        </p:txBody>
      </p:sp>
    </p:spTree>
    <p:extLst>
      <p:ext uri="{BB962C8B-B14F-4D97-AF65-F5344CB8AC3E}">
        <p14:creationId xmlns:p14="http://schemas.microsoft.com/office/powerpoint/2010/main" val="190897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A54566B-2340-A946-B7AC-9ED9BC3359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103434" cy="6151340"/>
          </a:xfrm>
          <a:prstGeom prst="rect">
            <a:avLst/>
          </a:prstGeom>
        </p:spPr>
      </p:pic>
      <p:sp>
        <p:nvSpPr>
          <p:cNvPr id="2" name="Titel 1">
            <a:extLst>
              <a:ext uri="{FF2B5EF4-FFF2-40B4-BE49-F238E27FC236}">
                <a16:creationId xmlns:a16="http://schemas.microsoft.com/office/drawing/2014/main" id="{23D99429-5D68-483C-96DE-272D7808FA9D}"/>
              </a:ext>
            </a:extLst>
          </p:cNvPr>
          <p:cNvSpPr>
            <a:spLocks noGrp="1"/>
          </p:cNvSpPr>
          <p:nvPr>
            <p:ph type="title"/>
          </p:nvPr>
        </p:nvSpPr>
        <p:spPr>
          <a:xfrm>
            <a:off x="0" y="368300"/>
            <a:ext cx="8515350" cy="480131"/>
          </a:xfrm>
        </p:spPr>
        <p:txBody>
          <a:bodyPr/>
          <a:lstStyle/>
          <a:p>
            <a:r>
              <a:rPr lang="nl-NL" b="1" dirty="0"/>
              <a:t>Doel en afspraken </a:t>
            </a:r>
          </a:p>
        </p:txBody>
      </p:sp>
      <p:sp>
        <p:nvSpPr>
          <p:cNvPr id="3" name="Tijdelijke aanduiding voor inhoud 2">
            <a:extLst>
              <a:ext uri="{FF2B5EF4-FFF2-40B4-BE49-F238E27FC236}">
                <a16:creationId xmlns:a16="http://schemas.microsoft.com/office/drawing/2014/main" id="{2AE73A64-01D1-4A2D-8B02-1ADBAE02B3FB}"/>
              </a:ext>
            </a:extLst>
          </p:cNvPr>
          <p:cNvSpPr>
            <a:spLocks noGrp="1"/>
          </p:cNvSpPr>
          <p:nvPr>
            <p:ph idx="1"/>
          </p:nvPr>
        </p:nvSpPr>
        <p:spPr>
          <a:xfrm>
            <a:off x="2291086" y="1526459"/>
            <a:ext cx="7609828" cy="4624881"/>
          </a:xfrm>
        </p:spPr>
        <p:txBody>
          <a:bodyPr>
            <a:normAutofit/>
          </a:bodyPr>
          <a:lstStyle/>
          <a:p>
            <a:br>
              <a:rPr lang="nl-NL" b="0" dirty="0"/>
            </a:br>
            <a:r>
              <a:rPr lang="nl-NL" b="0" dirty="0"/>
              <a:t> </a:t>
            </a:r>
          </a:p>
        </p:txBody>
      </p:sp>
      <p:sp>
        <p:nvSpPr>
          <p:cNvPr id="4" name="Rechthoek 3">
            <a:extLst>
              <a:ext uri="{FF2B5EF4-FFF2-40B4-BE49-F238E27FC236}">
                <a16:creationId xmlns:a16="http://schemas.microsoft.com/office/drawing/2014/main" id="{6E5336D6-BD7B-4687-975B-F7A89C962E8E}"/>
              </a:ext>
            </a:extLst>
          </p:cNvPr>
          <p:cNvSpPr/>
          <p:nvPr/>
        </p:nvSpPr>
        <p:spPr>
          <a:xfrm>
            <a:off x="874713" y="1160463"/>
            <a:ext cx="5221287" cy="3693319"/>
          </a:xfrm>
          <a:prstGeom prst="rect">
            <a:avLst/>
          </a:prstGeom>
        </p:spPr>
        <p:txBody>
          <a:bodyPr wrap="square">
            <a:spAutoFit/>
          </a:bodyPr>
          <a:lstStyle/>
          <a:p>
            <a:pPr marL="285750" indent="-285750">
              <a:buFont typeface="Arial" panose="020B0604020202020204" pitchFamily="34" charset="0"/>
              <a:buChar char="•"/>
            </a:pPr>
            <a:r>
              <a:rPr lang="nl-NL" dirty="0">
                <a:latin typeface="Open Sans" panose="020B0606030504020204" pitchFamily="34" charset="0"/>
              </a:rPr>
              <a:t>Meedenken over de toekomst van de gemeente Ede </a:t>
            </a:r>
          </a:p>
          <a:p>
            <a:pPr marL="285750" indent="-285750">
              <a:buFont typeface="Arial" panose="020B0604020202020204" pitchFamily="34" charset="0"/>
              <a:buChar char="•"/>
            </a:pPr>
            <a:endParaRPr lang="nl-NL" dirty="0">
              <a:latin typeface="Open Sans" panose="020B0606030504020204" pitchFamily="34" charset="0"/>
            </a:endParaRPr>
          </a:p>
          <a:p>
            <a:pPr marL="285750" indent="-285750">
              <a:buFont typeface="Arial" panose="020B0604020202020204" pitchFamily="34" charset="0"/>
              <a:buChar char="•"/>
            </a:pPr>
            <a:r>
              <a:rPr lang="nl-NL" dirty="0">
                <a:latin typeface="Open Sans" panose="020B0606030504020204" pitchFamily="34" charset="0"/>
              </a:rPr>
              <a:t>In kleine groepen met inwoners en organisaties in gesprek over de voor- en nadelen van verschillende toekomstbeelden en de uitwerking van dorpsraden. </a:t>
            </a:r>
          </a:p>
          <a:p>
            <a:pPr marL="285750" indent="-285750">
              <a:buFont typeface="Arial" panose="020B0604020202020204" pitchFamily="34" charset="0"/>
              <a:buChar char="•"/>
            </a:pPr>
            <a:endParaRPr lang="nl-NL" dirty="0">
              <a:latin typeface="Open Sans" panose="020B0606030504020204" pitchFamily="34" charset="0"/>
            </a:endParaRPr>
          </a:p>
          <a:p>
            <a:pPr marL="285750" indent="-285750">
              <a:buFont typeface="Arial" panose="020B0604020202020204" pitchFamily="34" charset="0"/>
              <a:buChar char="•"/>
            </a:pPr>
            <a:r>
              <a:rPr lang="nl-NL" dirty="0">
                <a:latin typeface="Open Sans" panose="020B0606030504020204" pitchFamily="34" charset="0"/>
              </a:rPr>
              <a:t>En over de mogelijkheden die u ziet om voldoende woningen, een sterke natuur, een gezonde leefomgeving, duurzame energie en landbouw te realiseren.</a:t>
            </a:r>
          </a:p>
          <a:p>
            <a:pPr marL="285750" indent="-285750">
              <a:buFont typeface="Arial" panose="020B0604020202020204" pitchFamily="34" charset="0"/>
              <a:buChar char="•"/>
            </a:pPr>
            <a:endParaRPr lang="nl-NL" dirty="0">
              <a:latin typeface="Open Sans" panose="020B0606030504020204" pitchFamily="34" charset="0"/>
            </a:endParaRPr>
          </a:p>
        </p:txBody>
      </p:sp>
    </p:spTree>
    <p:extLst>
      <p:ext uri="{BB962C8B-B14F-4D97-AF65-F5344CB8AC3E}">
        <p14:creationId xmlns:p14="http://schemas.microsoft.com/office/powerpoint/2010/main" val="211427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99429-5D68-483C-96DE-272D7808FA9D}"/>
              </a:ext>
            </a:extLst>
          </p:cNvPr>
          <p:cNvSpPr>
            <a:spLocks noGrp="1"/>
          </p:cNvSpPr>
          <p:nvPr>
            <p:ph type="title"/>
          </p:nvPr>
        </p:nvSpPr>
        <p:spPr>
          <a:xfrm>
            <a:off x="0" y="373751"/>
            <a:ext cx="8515350" cy="480131"/>
          </a:xfrm>
        </p:spPr>
        <p:txBody>
          <a:bodyPr/>
          <a:lstStyle/>
          <a:p>
            <a:r>
              <a:rPr lang="nl-NL" b="1" dirty="0"/>
              <a:t> Toelichting toekomstbeelden</a:t>
            </a:r>
          </a:p>
        </p:txBody>
      </p:sp>
      <p:pic>
        <p:nvPicPr>
          <p:cNvPr id="5" name="Afbeelding 4">
            <a:extLst>
              <a:ext uri="{FF2B5EF4-FFF2-40B4-BE49-F238E27FC236}">
                <a16:creationId xmlns:a16="http://schemas.microsoft.com/office/drawing/2014/main" id="{F1005AA4-DFE3-A54B-AAE5-126094D868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98062" y="1072915"/>
            <a:ext cx="7595875" cy="4651653"/>
          </a:xfrm>
          <a:prstGeom prst="rect">
            <a:avLst/>
          </a:prstGeom>
        </p:spPr>
      </p:pic>
    </p:spTree>
    <p:extLst>
      <p:ext uri="{BB962C8B-B14F-4D97-AF65-F5344CB8AC3E}">
        <p14:creationId xmlns:p14="http://schemas.microsoft.com/office/powerpoint/2010/main" val="87078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8353AA0-E671-46C0-9677-678397AA6566}"/>
              </a:ext>
            </a:extLst>
          </p:cNvPr>
          <p:cNvPicPr>
            <a:picLocks noChangeAspect="1"/>
          </p:cNvPicPr>
          <p:nvPr/>
        </p:nvPicPr>
        <p:blipFill>
          <a:blip r:embed="rId2"/>
          <a:stretch>
            <a:fillRect/>
          </a:stretch>
        </p:blipFill>
        <p:spPr>
          <a:xfrm>
            <a:off x="1524000" y="469310"/>
            <a:ext cx="9144000" cy="5153025"/>
          </a:xfrm>
          <a:prstGeom prst="rect">
            <a:avLst/>
          </a:prstGeom>
        </p:spPr>
      </p:pic>
      <p:sp>
        <p:nvSpPr>
          <p:cNvPr id="4" name="Tekstvak 3">
            <a:extLst>
              <a:ext uri="{FF2B5EF4-FFF2-40B4-BE49-F238E27FC236}">
                <a16:creationId xmlns:a16="http://schemas.microsoft.com/office/drawing/2014/main" id="{1D359EE4-BAC2-4674-8556-5174B8434BA7}"/>
              </a:ext>
            </a:extLst>
          </p:cNvPr>
          <p:cNvSpPr txBox="1"/>
          <p:nvPr/>
        </p:nvSpPr>
        <p:spPr>
          <a:xfrm>
            <a:off x="4197532" y="5745871"/>
            <a:ext cx="4662238" cy="369332"/>
          </a:xfrm>
          <a:prstGeom prst="rect">
            <a:avLst/>
          </a:prstGeom>
          <a:noFill/>
        </p:spPr>
        <p:txBody>
          <a:bodyPr wrap="none" rtlCol="0">
            <a:spAutoFit/>
          </a:bodyPr>
          <a:lstStyle/>
          <a:p>
            <a:r>
              <a:rPr lang="nl-NL" dirty="0"/>
              <a:t>Bekijk de video: https://youtu.be/dy1fDkPw390</a:t>
            </a:r>
          </a:p>
        </p:txBody>
      </p:sp>
    </p:spTree>
    <p:extLst>
      <p:ext uri="{BB962C8B-B14F-4D97-AF65-F5344CB8AC3E}">
        <p14:creationId xmlns:p14="http://schemas.microsoft.com/office/powerpoint/2010/main" val="4186150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E0502-D60F-4D76-9942-0ED16EF5A1D5}"/>
              </a:ext>
            </a:extLst>
          </p:cNvPr>
          <p:cNvSpPr>
            <a:spLocks noGrp="1"/>
          </p:cNvSpPr>
          <p:nvPr>
            <p:ph type="title"/>
          </p:nvPr>
        </p:nvSpPr>
        <p:spPr>
          <a:xfrm>
            <a:off x="0" y="376036"/>
            <a:ext cx="11353800" cy="867930"/>
          </a:xfrm>
        </p:spPr>
        <p:txBody>
          <a:bodyPr/>
          <a:lstStyle/>
          <a:p>
            <a:r>
              <a:rPr lang="nl-NL" b="1" dirty="0"/>
              <a:t>(1) Mens en omgeving centraal – </a:t>
            </a:r>
            <a:br>
              <a:rPr lang="nl-NL" b="1" dirty="0"/>
            </a:br>
            <a:r>
              <a:rPr lang="nl-NL" b="1" dirty="0"/>
              <a:t>uitwerking van dorpsraden</a:t>
            </a:r>
          </a:p>
        </p:txBody>
      </p:sp>
      <p:sp>
        <p:nvSpPr>
          <p:cNvPr id="3" name="Tijdelijke aanduiding voor inhoud 2">
            <a:extLst>
              <a:ext uri="{FF2B5EF4-FFF2-40B4-BE49-F238E27FC236}">
                <a16:creationId xmlns:a16="http://schemas.microsoft.com/office/drawing/2014/main" id="{033F23FC-9222-4153-B67E-1EC4BE268B83}"/>
              </a:ext>
            </a:extLst>
          </p:cNvPr>
          <p:cNvSpPr>
            <a:spLocks noGrp="1"/>
          </p:cNvSpPr>
          <p:nvPr>
            <p:ph idx="1"/>
          </p:nvPr>
        </p:nvSpPr>
        <p:spPr>
          <a:xfrm>
            <a:off x="874713" y="1445342"/>
            <a:ext cx="10508585" cy="5412658"/>
          </a:xfrm>
        </p:spPr>
        <p:txBody>
          <a:bodyPr>
            <a:normAutofit/>
          </a:bodyPr>
          <a:lstStyle/>
          <a:p>
            <a:pPr>
              <a:lnSpc>
                <a:spcPct val="100000"/>
              </a:lnSpc>
            </a:pPr>
            <a:r>
              <a:rPr lang="nl-NL" sz="1600" dirty="0">
                <a:solidFill>
                  <a:schemeClr val="tx1"/>
                </a:solidFill>
              </a:rPr>
              <a:t>Samenvattend: ontwikkelen vanuit de lokale behoefte, behoud van groene en landschappelijke kwaliteiten en toekomstgerichte landbouw.</a:t>
            </a:r>
          </a:p>
          <a:p>
            <a:pPr>
              <a:lnSpc>
                <a:spcPct val="100000"/>
              </a:lnSpc>
            </a:pPr>
            <a:r>
              <a:rPr lang="nl-NL" sz="1600" b="1" dirty="0">
                <a:solidFill>
                  <a:schemeClr val="tx1"/>
                </a:solidFill>
              </a:rPr>
              <a:t>Natuur  </a:t>
            </a:r>
          </a:p>
          <a:p>
            <a:pPr marL="285750" indent="-285750">
              <a:lnSpc>
                <a:spcPct val="100000"/>
              </a:lnSpc>
              <a:buFont typeface="Arial" panose="020B0604020202020204" pitchFamily="34" charset="0"/>
              <a:buChar char="•"/>
            </a:pPr>
            <a:r>
              <a:rPr lang="nl-NL" sz="1600" dirty="0">
                <a:solidFill>
                  <a:schemeClr val="tx1"/>
                </a:solidFill>
              </a:rPr>
              <a:t>Behoud van bos en groene ruimte tussen de kernen. </a:t>
            </a:r>
          </a:p>
          <a:p>
            <a:pPr marL="285750" indent="-285750">
              <a:lnSpc>
                <a:spcPct val="100000"/>
              </a:lnSpc>
              <a:buFont typeface="Arial" panose="020B0604020202020204" pitchFamily="34" charset="0"/>
              <a:buChar char="•"/>
            </a:pPr>
            <a:r>
              <a:rPr lang="nl-NL" sz="1600" dirty="0">
                <a:solidFill>
                  <a:schemeClr val="tx1"/>
                </a:solidFill>
              </a:rPr>
              <a:t>Duurzaam natuurbeheer als voorwaarde. </a:t>
            </a:r>
          </a:p>
          <a:p>
            <a:pPr>
              <a:lnSpc>
                <a:spcPct val="100000"/>
              </a:lnSpc>
            </a:pPr>
            <a:endParaRPr lang="nl-NL" sz="1600" b="1" dirty="0">
              <a:solidFill>
                <a:schemeClr val="tx1"/>
              </a:solidFill>
            </a:endParaRPr>
          </a:p>
          <a:p>
            <a:pPr>
              <a:lnSpc>
                <a:spcPct val="100000"/>
              </a:lnSpc>
            </a:pPr>
            <a:r>
              <a:rPr lang="nl-NL" sz="1600" b="1" dirty="0">
                <a:solidFill>
                  <a:schemeClr val="tx1"/>
                </a:solidFill>
              </a:rPr>
              <a:t>Gezondheid</a:t>
            </a:r>
            <a:r>
              <a:rPr lang="nl-NL" sz="1600" dirty="0">
                <a:solidFill>
                  <a:schemeClr val="tx1"/>
                </a:solidFill>
              </a:rPr>
              <a:t> </a:t>
            </a:r>
          </a:p>
          <a:p>
            <a:pPr marL="285750" indent="-285750">
              <a:lnSpc>
                <a:spcPct val="100000"/>
              </a:lnSpc>
              <a:buFont typeface="Arial" panose="020B0604020202020204" pitchFamily="34" charset="0"/>
              <a:buChar char="•"/>
            </a:pPr>
            <a:r>
              <a:rPr lang="nl-NL" sz="1600" dirty="0">
                <a:solidFill>
                  <a:schemeClr val="tx1"/>
                </a:solidFill>
              </a:rPr>
              <a:t>Leefomgeving nodigt uit tot actieve leefstijl.</a:t>
            </a:r>
          </a:p>
          <a:p>
            <a:pPr marL="285750" indent="-285750">
              <a:lnSpc>
                <a:spcPct val="100000"/>
              </a:lnSpc>
              <a:buFont typeface="Arial" panose="020B0604020202020204" pitchFamily="34" charset="0"/>
              <a:buChar char="•"/>
            </a:pPr>
            <a:r>
              <a:rPr lang="nl-NL" sz="1600" dirty="0">
                <a:solidFill>
                  <a:schemeClr val="tx1"/>
                </a:solidFill>
              </a:rPr>
              <a:t>Iedereen kan meedoen en voorzieningen zijn voldoende aanwezig.</a:t>
            </a:r>
          </a:p>
          <a:p>
            <a:pPr>
              <a:lnSpc>
                <a:spcPct val="100000"/>
              </a:lnSpc>
            </a:pPr>
            <a:endParaRPr lang="nl-NL" sz="1600" b="1" dirty="0">
              <a:solidFill>
                <a:schemeClr val="tx1"/>
              </a:solidFill>
            </a:endParaRPr>
          </a:p>
          <a:p>
            <a:pPr>
              <a:lnSpc>
                <a:spcPct val="100000"/>
              </a:lnSpc>
            </a:pPr>
            <a:r>
              <a:rPr lang="nl-NL" sz="1600" b="1" dirty="0">
                <a:solidFill>
                  <a:schemeClr val="tx1"/>
                </a:solidFill>
              </a:rPr>
              <a:t>Landbouw met perspectief en </a:t>
            </a:r>
            <a:r>
              <a:rPr lang="nl-NL" sz="1600" b="1" dirty="0" err="1">
                <a:solidFill>
                  <a:schemeClr val="tx1"/>
                </a:solidFill>
              </a:rPr>
              <a:t>natuurinclusief</a:t>
            </a:r>
            <a:r>
              <a:rPr lang="nl-NL" sz="1600" b="1" dirty="0">
                <a:solidFill>
                  <a:schemeClr val="tx1"/>
                </a:solidFill>
              </a:rPr>
              <a:t> </a:t>
            </a:r>
          </a:p>
          <a:p>
            <a:pPr marL="285750" indent="-285750">
              <a:lnSpc>
                <a:spcPct val="100000"/>
              </a:lnSpc>
              <a:buFont typeface="Arial" panose="020B0604020202020204" pitchFamily="34" charset="0"/>
              <a:buChar char="•"/>
            </a:pPr>
            <a:r>
              <a:rPr lang="nl-NL" sz="1600" dirty="0">
                <a:solidFill>
                  <a:schemeClr val="tx1"/>
                </a:solidFill>
              </a:rPr>
              <a:t>Landbouwgrond maximaal behouden, </a:t>
            </a:r>
          </a:p>
          <a:p>
            <a:pPr marL="285750" indent="-285750">
              <a:lnSpc>
                <a:spcPct val="100000"/>
              </a:lnSpc>
              <a:buFont typeface="Arial" panose="020B0604020202020204" pitchFamily="34" charset="0"/>
              <a:buChar char="•"/>
            </a:pPr>
            <a:r>
              <a:rPr lang="nl-NL" sz="1600" dirty="0">
                <a:solidFill>
                  <a:schemeClr val="tx1"/>
                </a:solidFill>
              </a:rPr>
              <a:t>Evt. combineren met andere bedrijvigheid (passend bij ontwikkeling </a:t>
            </a:r>
            <a:br>
              <a:rPr lang="nl-NL" sz="1600" dirty="0">
                <a:solidFill>
                  <a:schemeClr val="tx1"/>
                </a:solidFill>
              </a:rPr>
            </a:br>
            <a:r>
              <a:rPr lang="nl-NL" sz="1600" dirty="0">
                <a:solidFill>
                  <a:schemeClr val="tx1"/>
                </a:solidFill>
              </a:rPr>
              <a:t>dorp en buitengebied en de omgevingskwaliteit)</a:t>
            </a:r>
          </a:p>
        </p:txBody>
      </p:sp>
      <p:pic>
        <p:nvPicPr>
          <p:cNvPr id="5" name="Afbeelding 4" descr="Afbeelding met gras, buiten, boom, lucht&#10;&#10;Automatisch gegenereerde beschrijving">
            <a:extLst>
              <a:ext uri="{FF2B5EF4-FFF2-40B4-BE49-F238E27FC236}">
                <a16:creationId xmlns:a16="http://schemas.microsoft.com/office/drawing/2014/main" id="{A2B5CA10-72B7-F840-81FA-A277936790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7188" y="2016691"/>
            <a:ext cx="2885025" cy="1923738"/>
          </a:xfrm>
          <a:prstGeom prst="rect">
            <a:avLst/>
          </a:prstGeom>
        </p:spPr>
      </p:pic>
      <p:pic>
        <p:nvPicPr>
          <p:cNvPr id="7" name="Afbeelding 6" descr="Afbeelding met boom, gras, buiten, vrachtwagen&#10;&#10;Automatisch gegenereerde beschrijving">
            <a:extLst>
              <a:ext uri="{FF2B5EF4-FFF2-40B4-BE49-F238E27FC236}">
                <a16:creationId xmlns:a16="http://schemas.microsoft.com/office/drawing/2014/main" id="{A41B460D-B993-564F-9C74-02E596C59B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5186" y="4074702"/>
            <a:ext cx="2887027" cy="1923738"/>
          </a:xfrm>
          <a:prstGeom prst="rect">
            <a:avLst/>
          </a:prstGeom>
        </p:spPr>
      </p:pic>
    </p:spTree>
    <p:extLst>
      <p:ext uri="{BB962C8B-B14F-4D97-AF65-F5344CB8AC3E}">
        <p14:creationId xmlns:p14="http://schemas.microsoft.com/office/powerpoint/2010/main" val="241967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93CB0-6EAE-4793-8F56-E4A209EF4164}"/>
              </a:ext>
            </a:extLst>
          </p:cNvPr>
          <p:cNvSpPr>
            <a:spLocks noGrp="1"/>
          </p:cNvSpPr>
          <p:nvPr>
            <p:ph type="title"/>
          </p:nvPr>
        </p:nvSpPr>
        <p:spPr>
          <a:xfrm>
            <a:off x="0" y="376036"/>
            <a:ext cx="11353800" cy="867930"/>
          </a:xfrm>
        </p:spPr>
        <p:txBody>
          <a:bodyPr/>
          <a:lstStyle/>
          <a:p>
            <a:r>
              <a:rPr lang="nl-NL" b="1" dirty="0"/>
              <a:t>(2) Mens en omgeving centraal </a:t>
            </a:r>
            <a:br>
              <a:rPr lang="nl-NL" b="1" dirty="0"/>
            </a:br>
            <a:r>
              <a:rPr lang="nl-NL" b="1" dirty="0"/>
              <a:t>– uitwerking van dorpsraden</a:t>
            </a:r>
          </a:p>
        </p:txBody>
      </p:sp>
      <p:sp>
        <p:nvSpPr>
          <p:cNvPr id="3" name="Tijdelijke aanduiding voor inhoud 2">
            <a:extLst>
              <a:ext uri="{FF2B5EF4-FFF2-40B4-BE49-F238E27FC236}">
                <a16:creationId xmlns:a16="http://schemas.microsoft.com/office/drawing/2014/main" id="{94AE40D1-D241-4165-8F79-1EEECC3C1046}"/>
              </a:ext>
            </a:extLst>
          </p:cNvPr>
          <p:cNvSpPr>
            <a:spLocks noGrp="1"/>
          </p:cNvSpPr>
          <p:nvPr>
            <p:ph idx="1"/>
          </p:nvPr>
        </p:nvSpPr>
        <p:spPr>
          <a:xfrm>
            <a:off x="874713" y="1449388"/>
            <a:ext cx="6942511" cy="4733506"/>
          </a:xfrm>
        </p:spPr>
        <p:txBody>
          <a:bodyPr>
            <a:normAutofit/>
          </a:bodyPr>
          <a:lstStyle/>
          <a:p>
            <a:pPr>
              <a:lnSpc>
                <a:spcPct val="100000"/>
              </a:lnSpc>
            </a:pPr>
            <a:r>
              <a:rPr lang="nl-NL" sz="1600" b="1" dirty="0">
                <a:solidFill>
                  <a:schemeClr val="tx1"/>
                </a:solidFill>
              </a:rPr>
              <a:t>Werken en recreatie</a:t>
            </a:r>
          </a:p>
          <a:p>
            <a:pPr marL="342900" indent="-342900">
              <a:lnSpc>
                <a:spcPct val="100000"/>
              </a:lnSpc>
              <a:buFont typeface="Arial" panose="020B0604020202020204" pitchFamily="34" charset="0"/>
              <a:buChar char="•"/>
            </a:pPr>
            <a:r>
              <a:rPr lang="nl-NL" sz="1600" dirty="0">
                <a:solidFill>
                  <a:schemeClr val="tx1"/>
                </a:solidFill>
              </a:rPr>
              <a:t>Geen extra toeristische functies</a:t>
            </a:r>
          </a:p>
          <a:p>
            <a:pPr marL="342900" indent="-342900">
              <a:lnSpc>
                <a:spcPct val="100000"/>
              </a:lnSpc>
              <a:buFont typeface="Arial" panose="020B0604020202020204" pitchFamily="34" charset="0"/>
              <a:buChar char="•"/>
            </a:pPr>
            <a:r>
              <a:rPr lang="nl-NL" sz="1600" dirty="0">
                <a:solidFill>
                  <a:schemeClr val="tx1"/>
                </a:solidFill>
              </a:rPr>
              <a:t>Kleine uitbreiding van industrieterreinen mogelijk indien van belang voor het dorp en passend binnen omgevingskwaliteit.</a:t>
            </a:r>
          </a:p>
          <a:p>
            <a:pPr>
              <a:lnSpc>
                <a:spcPct val="100000"/>
              </a:lnSpc>
            </a:pPr>
            <a:endParaRPr lang="nl-NL" sz="1600" dirty="0">
              <a:solidFill>
                <a:schemeClr val="tx1"/>
              </a:solidFill>
            </a:endParaRPr>
          </a:p>
          <a:p>
            <a:pPr>
              <a:lnSpc>
                <a:spcPct val="100000"/>
              </a:lnSpc>
            </a:pPr>
            <a:r>
              <a:rPr lang="nl-NL" sz="1600" b="1" dirty="0">
                <a:solidFill>
                  <a:schemeClr val="tx1"/>
                </a:solidFill>
              </a:rPr>
              <a:t>Wonen </a:t>
            </a:r>
          </a:p>
          <a:p>
            <a:pPr marL="342900" indent="-342900">
              <a:lnSpc>
                <a:spcPct val="100000"/>
              </a:lnSpc>
              <a:buFont typeface="Arial" panose="020B0604020202020204" pitchFamily="34" charset="0"/>
              <a:buChar char="•"/>
            </a:pPr>
            <a:r>
              <a:rPr lang="nl-NL" sz="1600" dirty="0">
                <a:solidFill>
                  <a:schemeClr val="tx1"/>
                </a:solidFill>
              </a:rPr>
              <a:t>Bouwen voor lokale woningbehoefte, verdichting van dorpen en verstedelijking buitengebied maximaal vermijden. </a:t>
            </a:r>
          </a:p>
          <a:p>
            <a:pPr marL="342900" indent="-342900">
              <a:lnSpc>
                <a:spcPct val="100000"/>
              </a:lnSpc>
              <a:buFont typeface="Arial" panose="020B0604020202020204" pitchFamily="34" charset="0"/>
              <a:buChar char="•"/>
            </a:pPr>
            <a:r>
              <a:rPr lang="nl-NL" sz="1600" dirty="0">
                <a:solidFill>
                  <a:schemeClr val="tx1"/>
                </a:solidFill>
              </a:rPr>
              <a:t>Dorpse uitbreidingen met oog voor het groene karakter en passend bij eigen identiteit, met bebouwing van maximaal drie woonlagen. </a:t>
            </a:r>
          </a:p>
          <a:p>
            <a:pPr marL="342900" indent="-342900">
              <a:lnSpc>
                <a:spcPct val="100000"/>
              </a:lnSpc>
              <a:buFont typeface="Arial" panose="020B0604020202020204" pitchFamily="34" charset="0"/>
              <a:buChar char="•"/>
            </a:pPr>
            <a:r>
              <a:rPr lang="nl-NL" sz="1600" dirty="0">
                <a:solidFill>
                  <a:schemeClr val="tx1"/>
                </a:solidFill>
              </a:rPr>
              <a:t>Verdichting vindt plaats in Ede-Stad met oog voor groene wijken.</a:t>
            </a:r>
            <a:br>
              <a:rPr lang="nl-NL" sz="1600" dirty="0">
                <a:solidFill>
                  <a:schemeClr val="tx1"/>
                </a:solidFill>
              </a:rPr>
            </a:br>
            <a:endParaRPr lang="nl-NL" sz="1600" dirty="0">
              <a:solidFill>
                <a:schemeClr val="tx1"/>
              </a:solidFill>
            </a:endParaRPr>
          </a:p>
        </p:txBody>
      </p:sp>
      <p:pic>
        <p:nvPicPr>
          <p:cNvPr id="5" name="Afbeelding 4">
            <a:extLst>
              <a:ext uri="{FF2B5EF4-FFF2-40B4-BE49-F238E27FC236}">
                <a16:creationId xmlns:a16="http://schemas.microsoft.com/office/drawing/2014/main" id="{F4B2A387-3AAD-6B44-AA50-8C8A8A8610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5974" y="3139017"/>
            <a:ext cx="2932283" cy="1952935"/>
          </a:xfrm>
          <a:prstGeom prst="rect">
            <a:avLst/>
          </a:prstGeom>
        </p:spPr>
      </p:pic>
    </p:spTree>
    <p:extLst>
      <p:ext uri="{BB962C8B-B14F-4D97-AF65-F5344CB8AC3E}">
        <p14:creationId xmlns:p14="http://schemas.microsoft.com/office/powerpoint/2010/main" val="271648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93CB0-6EAE-4793-8F56-E4A209EF4164}"/>
              </a:ext>
            </a:extLst>
          </p:cNvPr>
          <p:cNvSpPr>
            <a:spLocks noGrp="1"/>
          </p:cNvSpPr>
          <p:nvPr>
            <p:ph type="title"/>
          </p:nvPr>
        </p:nvSpPr>
        <p:spPr>
          <a:xfrm>
            <a:off x="0" y="376036"/>
            <a:ext cx="11353800" cy="867930"/>
          </a:xfrm>
        </p:spPr>
        <p:txBody>
          <a:bodyPr/>
          <a:lstStyle/>
          <a:p>
            <a:r>
              <a:rPr lang="nl-NL" b="1" dirty="0"/>
              <a:t>(3) Mens en omgeving centraal </a:t>
            </a:r>
            <a:br>
              <a:rPr lang="nl-NL" b="1" dirty="0"/>
            </a:br>
            <a:r>
              <a:rPr lang="nl-NL" b="1" dirty="0"/>
              <a:t>– uitwerking van dorpsraden</a:t>
            </a:r>
          </a:p>
        </p:txBody>
      </p:sp>
      <p:sp>
        <p:nvSpPr>
          <p:cNvPr id="3" name="Tijdelijke aanduiding voor inhoud 2">
            <a:extLst>
              <a:ext uri="{FF2B5EF4-FFF2-40B4-BE49-F238E27FC236}">
                <a16:creationId xmlns:a16="http://schemas.microsoft.com/office/drawing/2014/main" id="{94AE40D1-D241-4165-8F79-1EEECC3C1046}"/>
              </a:ext>
            </a:extLst>
          </p:cNvPr>
          <p:cNvSpPr>
            <a:spLocks noGrp="1"/>
          </p:cNvSpPr>
          <p:nvPr>
            <p:ph idx="1"/>
          </p:nvPr>
        </p:nvSpPr>
        <p:spPr>
          <a:xfrm>
            <a:off x="874714" y="1449388"/>
            <a:ext cx="6265122" cy="5408611"/>
          </a:xfrm>
        </p:spPr>
        <p:txBody>
          <a:bodyPr>
            <a:normAutofit/>
          </a:bodyPr>
          <a:lstStyle/>
          <a:p>
            <a:pPr>
              <a:lnSpc>
                <a:spcPct val="100000"/>
              </a:lnSpc>
            </a:pPr>
            <a:r>
              <a:rPr lang="nl-NL" sz="1600" b="1" dirty="0">
                <a:solidFill>
                  <a:schemeClr val="tx1"/>
                </a:solidFill>
              </a:rPr>
              <a:t>Energie </a:t>
            </a:r>
          </a:p>
          <a:p>
            <a:pPr marL="342900" indent="-342900">
              <a:lnSpc>
                <a:spcPct val="100000"/>
              </a:lnSpc>
              <a:buFont typeface="Arial" panose="020B0604020202020204" pitchFamily="34" charset="0"/>
              <a:buChar char="•"/>
            </a:pPr>
            <a:r>
              <a:rPr lang="nl-NL" sz="1600" dirty="0">
                <a:solidFill>
                  <a:schemeClr val="tx1"/>
                </a:solidFill>
              </a:rPr>
              <a:t>Duurzame energieopwekking voor lokale behoefte, maar </a:t>
            </a:r>
            <a:br>
              <a:rPr lang="nl-NL" sz="1600" dirty="0">
                <a:solidFill>
                  <a:schemeClr val="tx1"/>
                </a:solidFill>
              </a:rPr>
            </a:br>
            <a:r>
              <a:rPr lang="nl-NL" sz="1600" dirty="0">
                <a:solidFill>
                  <a:schemeClr val="tx1"/>
                </a:solidFill>
              </a:rPr>
              <a:t>geen aantasting dorp of buitengebied. </a:t>
            </a:r>
          </a:p>
          <a:p>
            <a:pPr marL="342900" indent="-342900">
              <a:lnSpc>
                <a:spcPct val="100000"/>
              </a:lnSpc>
              <a:buFont typeface="Arial" panose="020B0604020202020204" pitchFamily="34" charset="0"/>
              <a:buChar char="•"/>
            </a:pPr>
            <a:r>
              <a:rPr lang="nl-NL" sz="1600" dirty="0">
                <a:solidFill>
                  <a:schemeClr val="tx1"/>
                </a:solidFill>
              </a:rPr>
              <a:t>Maximaal inzetten op zon op daken en taluds. </a:t>
            </a:r>
          </a:p>
          <a:p>
            <a:pPr marL="342900" indent="-342900">
              <a:lnSpc>
                <a:spcPct val="100000"/>
              </a:lnSpc>
              <a:buFont typeface="Arial" panose="020B0604020202020204" pitchFamily="34" charset="0"/>
              <a:buChar char="•"/>
            </a:pPr>
            <a:r>
              <a:rPr lang="nl-NL" sz="1600" dirty="0">
                <a:solidFill>
                  <a:schemeClr val="tx1"/>
                </a:solidFill>
              </a:rPr>
              <a:t>Geen grootschalige windmolenparken of zonnevelden. </a:t>
            </a:r>
          </a:p>
          <a:p>
            <a:pPr marL="342900" indent="-342900">
              <a:lnSpc>
                <a:spcPct val="100000"/>
              </a:lnSpc>
              <a:buFont typeface="Arial" panose="020B0604020202020204" pitchFamily="34" charset="0"/>
              <a:buChar char="•"/>
            </a:pPr>
            <a:r>
              <a:rPr lang="nl-NL" sz="1600" dirty="0">
                <a:solidFill>
                  <a:schemeClr val="tx1"/>
                </a:solidFill>
              </a:rPr>
              <a:t>Windmolens passen enkel langs de A30, A1 en A12.</a:t>
            </a:r>
            <a:br>
              <a:rPr lang="nl-NL" sz="1600" dirty="0">
                <a:solidFill>
                  <a:schemeClr val="tx1"/>
                </a:solidFill>
              </a:rPr>
            </a:br>
            <a:endParaRPr lang="nl-NL" sz="1600" dirty="0">
              <a:solidFill>
                <a:schemeClr val="tx1"/>
              </a:solidFill>
            </a:endParaRPr>
          </a:p>
          <a:p>
            <a:pPr>
              <a:lnSpc>
                <a:spcPct val="100000"/>
              </a:lnSpc>
            </a:pPr>
            <a:r>
              <a:rPr lang="nl-NL" sz="1600" b="1" dirty="0">
                <a:solidFill>
                  <a:schemeClr val="tx1"/>
                </a:solidFill>
              </a:rPr>
              <a:t>Bereikbaarheid </a:t>
            </a:r>
          </a:p>
          <a:p>
            <a:pPr marL="342900" indent="-342900">
              <a:lnSpc>
                <a:spcPct val="100000"/>
              </a:lnSpc>
              <a:buFont typeface="Arial" panose="020B0604020202020204" pitchFamily="34" charset="0"/>
              <a:buChar char="•"/>
            </a:pPr>
            <a:r>
              <a:rPr lang="nl-NL" sz="1600" dirty="0">
                <a:solidFill>
                  <a:schemeClr val="tx1"/>
                </a:solidFill>
              </a:rPr>
              <a:t>Goede bereikbaarheid van dorpen voor OV, fiets als auto.</a:t>
            </a:r>
          </a:p>
          <a:p>
            <a:pPr marL="342900" indent="-342900">
              <a:lnSpc>
                <a:spcPct val="100000"/>
              </a:lnSpc>
              <a:buFont typeface="Arial" panose="020B0604020202020204" pitchFamily="34" charset="0"/>
              <a:buChar char="•"/>
            </a:pPr>
            <a:r>
              <a:rPr lang="nl-NL" sz="1600" dirty="0">
                <a:solidFill>
                  <a:schemeClr val="tx1"/>
                </a:solidFill>
              </a:rPr>
              <a:t>Doorgaand verkeer om de dorpen heen. </a:t>
            </a:r>
          </a:p>
          <a:p>
            <a:pPr marL="342900" indent="-342900">
              <a:lnSpc>
                <a:spcPct val="100000"/>
              </a:lnSpc>
              <a:buFont typeface="Arial" panose="020B0604020202020204" pitchFamily="34" charset="0"/>
              <a:buChar char="•"/>
            </a:pPr>
            <a:r>
              <a:rPr lang="nl-NL" sz="1600" dirty="0">
                <a:solidFill>
                  <a:schemeClr val="tx1"/>
                </a:solidFill>
              </a:rPr>
              <a:t>Sluipverkeer terugdringen</a:t>
            </a:r>
          </a:p>
          <a:p>
            <a:pPr marL="342900" indent="-342900">
              <a:lnSpc>
                <a:spcPct val="100000"/>
              </a:lnSpc>
              <a:buFont typeface="Arial" panose="020B0604020202020204" pitchFamily="34" charset="0"/>
              <a:buChar char="•"/>
            </a:pPr>
            <a:r>
              <a:rPr lang="nl-NL" sz="1600" dirty="0">
                <a:solidFill>
                  <a:schemeClr val="tx1"/>
                </a:solidFill>
              </a:rPr>
              <a:t>Doorgaand verkeer in buitengebied zoveel mogelijk omleiden </a:t>
            </a:r>
            <a:br>
              <a:rPr lang="nl-NL" sz="1600" dirty="0">
                <a:solidFill>
                  <a:schemeClr val="tx1"/>
                </a:solidFill>
              </a:rPr>
            </a:br>
            <a:r>
              <a:rPr lang="nl-NL" sz="1600" dirty="0">
                <a:solidFill>
                  <a:schemeClr val="tx1"/>
                </a:solidFill>
              </a:rPr>
              <a:t>via provinciale en rijkswegen. </a:t>
            </a:r>
          </a:p>
          <a:p>
            <a:pPr marL="342900" indent="-342900">
              <a:lnSpc>
                <a:spcPct val="100000"/>
              </a:lnSpc>
              <a:buFont typeface="Arial" panose="020B0604020202020204" pitchFamily="34" charset="0"/>
              <a:buChar char="•"/>
            </a:pPr>
            <a:r>
              <a:rPr lang="nl-NL" sz="1600" dirty="0">
                <a:solidFill>
                  <a:schemeClr val="tx1"/>
                </a:solidFill>
              </a:rPr>
              <a:t>Voldoende parkeermogelijkheden nabij dorpscentra.</a:t>
            </a:r>
          </a:p>
        </p:txBody>
      </p:sp>
      <p:pic>
        <p:nvPicPr>
          <p:cNvPr id="6" name="Afbeelding 5" descr="Afbeelding met buiten, lucht, gras, zonnecel&#10;&#10;Automatisch gegenereerde beschrijving">
            <a:extLst>
              <a:ext uri="{FF2B5EF4-FFF2-40B4-BE49-F238E27FC236}">
                <a16:creationId xmlns:a16="http://schemas.microsoft.com/office/drawing/2014/main" id="{08CAB930-D6A4-5B4D-97F4-199525818F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6604" y="1449388"/>
            <a:ext cx="2885609" cy="1923739"/>
          </a:xfrm>
          <a:prstGeom prst="rect">
            <a:avLst/>
          </a:prstGeom>
        </p:spPr>
      </p:pic>
      <p:pic>
        <p:nvPicPr>
          <p:cNvPr id="8" name="Afbeelding 7" descr="Afbeelding met lucht, buiten, gras, weg&#10;&#10;Automatisch gegenereerde beschrijving">
            <a:extLst>
              <a:ext uri="{FF2B5EF4-FFF2-40B4-BE49-F238E27FC236}">
                <a16:creationId xmlns:a16="http://schemas.microsoft.com/office/drawing/2014/main" id="{4352C42F-FBB3-024A-8852-723BF02E5B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603" y="3519010"/>
            <a:ext cx="2885610" cy="1924829"/>
          </a:xfrm>
          <a:prstGeom prst="rect">
            <a:avLst/>
          </a:prstGeom>
        </p:spPr>
      </p:pic>
    </p:spTree>
    <p:extLst>
      <p:ext uri="{BB962C8B-B14F-4D97-AF65-F5344CB8AC3E}">
        <p14:creationId xmlns:p14="http://schemas.microsoft.com/office/powerpoint/2010/main" val="1396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BF20D-D994-4AE9-8327-101220D569E0}"/>
              </a:ext>
            </a:extLst>
          </p:cNvPr>
          <p:cNvSpPr>
            <a:spLocks noGrp="1"/>
          </p:cNvSpPr>
          <p:nvPr>
            <p:ph type="title"/>
          </p:nvPr>
        </p:nvSpPr>
        <p:spPr>
          <a:xfrm>
            <a:off x="0" y="368300"/>
            <a:ext cx="11385755" cy="480131"/>
          </a:xfrm>
        </p:spPr>
        <p:txBody>
          <a:bodyPr/>
          <a:lstStyle/>
          <a:p>
            <a:r>
              <a:rPr lang="nl-NL" b="1" dirty="0"/>
              <a:t>Praktische zaken</a:t>
            </a:r>
          </a:p>
        </p:txBody>
      </p:sp>
      <p:sp>
        <p:nvSpPr>
          <p:cNvPr id="3" name="Tijdelijke aanduiding voor inhoud 2">
            <a:extLst>
              <a:ext uri="{FF2B5EF4-FFF2-40B4-BE49-F238E27FC236}">
                <a16:creationId xmlns:a16="http://schemas.microsoft.com/office/drawing/2014/main" id="{3D25DD29-B440-47EF-9B37-AE9A49625E4F}"/>
              </a:ext>
            </a:extLst>
          </p:cNvPr>
          <p:cNvSpPr>
            <a:spLocks noGrp="1"/>
          </p:cNvSpPr>
          <p:nvPr>
            <p:ph idx="1"/>
          </p:nvPr>
        </p:nvSpPr>
        <p:spPr>
          <a:xfrm>
            <a:off x="874713" y="1449388"/>
            <a:ext cx="7702819" cy="4557712"/>
          </a:xfrm>
        </p:spPr>
        <p:txBody>
          <a:bodyPr>
            <a:normAutofit fontScale="85000" lnSpcReduction="20000"/>
          </a:bodyPr>
          <a:lstStyle/>
          <a:p>
            <a:pPr marL="285750" indent="-285750">
              <a:lnSpc>
                <a:spcPct val="150000"/>
              </a:lnSpc>
              <a:buFont typeface="Arial" panose="020B0604020202020204" pitchFamily="34" charset="0"/>
              <a:buChar char="•"/>
            </a:pPr>
            <a:r>
              <a:rPr lang="nl-NL" sz="1600" b="0" dirty="0">
                <a:solidFill>
                  <a:schemeClr val="tx1"/>
                </a:solidFill>
              </a:rPr>
              <a:t>Bijna 80 deelnemers, 11 subgroepen</a:t>
            </a:r>
          </a:p>
          <a:p>
            <a:pPr marL="285750" indent="-285750">
              <a:lnSpc>
                <a:spcPct val="150000"/>
              </a:lnSpc>
              <a:buFont typeface="Arial" panose="020B0604020202020204" pitchFamily="34" charset="0"/>
              <a:buChar char="•"/>
            </a:pPr>
            <a:r>
              <a:rPr lang="nl-NL" sz="1600" b="0" dirty="0">
                <a:solidFill>
                  <a:schemeClr val="tx1"/>
                </a:solidFill>
              </a:rPr>
              <a:t>Per subgroep maximaal 6 deelnemers plus een gesprekleider en verslaglegger. Groepen zijn ingedeeld</a:t>
            </a:r>
          </a:p>
          <a:p>
            <a:pPr marL="285750" indent="-285750">
              <a:lnSpc>
                <a:spcPct val="150000"/>
              </a:lnSpc>
              <a:buFont typeface="Arial" panose="020B0604020202020204" pitchFamily="34" charset="0"/>
              <a:buChar char="•"/>
            </a:pPr>
            <a:r>
              <a:rPr lang="nl-NL" sz="1600" b="0" dirty="0">
                <a:solidFill>
                  <a:schemeClr val="tx1"/>
                </a:solidFill>
              </a:rPr>
              <a:t>Bij enkele groepen: toehoorder (neemt niet deel aan gesprek)</a:t>
            </a:r>
          </a:p>
          <a:p>
            <a:pPr marL="285750" indent="-285750">
              <a:lnSpc>
                <a:spcPct val="150000"/>
              </a:lnSpc>
              <a:buFont typeface="Arial" panose="020B0604020202020204" pitchFamily="34" charset="0"/>
              <a:buChar char="•"/>
            </a:pPr>
            <a:r>
              <a:rPr lang="nl-NL" sz="1600" b="0" dirty="0">
                <a:solidFill>
                  <a:schemeClr val="tx1"/>
                </a:solidFill>
              </a:rPr>
              <a:t>Iedereen krijgt in de subgroep/break-outs gelegenheid om te spreken: </a:t>
            </a:r>
            <a:br>
              <a:rPr lang="nl-NL" sz="1600" b="0" dirty="0">
                <a:solidFill>
                  <a:schemeClr val="tx1"/>
                </a:solidFill>
              </a:rPr>
            </a:br>
            <a:r>
              <a:rPr lang="nl-NL" sz="1600" b="0" dirty="0">
                <a:solidFill>
                  <a:schemeClr val="tx1"/>
                </a:solidFill>
              </a:rPr>
              <a:t>  =&gt;  de gespreksleider stuurt hierop</a:t>
            </a:r>
          </a:p>
          <a:p>
            <a:pPr marL="285750" indent="-285750">
              <a:lnSpc>
                <a:spcPct val="150000"/>
              </a:lnSpc>
              <a:buFont typeface="Arial" panose="020B0604020202020204" pitchFamily="34" charset="0"/>
              <a:buChar char="•"/>
            </a:pPr>
            <a:r>
              <a:rPr lang="nl-NL" sz="1600" b="0" dirty="0">
                <a:solidFill>
                  <a:schemeClr val="tx1"/>
                </a:solidFill>
              </a:rPr>
              <a:t>We willen graag de mening van alle deelnemers horen. Dat betekent dat we vooral naar elkaar gaan luisteren en pas op elkaar kunnen reageren in de subgroep, nadat alle vragen beantwoord zijn.</a:t>
            </a:r>
          </a:p>
          <a:p>
            <a:pPr marL="285750" indent="-285750">
              <a:lnSpc>
                <a:spcPct val="150000"/>
              </a:lnSpc>
              <a:buFont typeface="Arial" panose="020B0604020202020204" pitchFamily="34" charset="0"/>
              <a:buChar char="•"/>
            </a:pPr>
            <a:r>
              <a:rPr lang="nl-NL" sz="1600" b="0" dirty="0">
                <a:solidFill>
                  <a:schemeClr val="tx1"/>
                </a:solidFill>
              </a:rPr>
              <a:t>Er wordt verslag gemaakt – niet op naam, tenzij u daar expliciet om vraagt</a:t>
            </a:r>
          </a:p>
          <a:p>
            <a:pPr marL="285750" indent="-285750">
              <a:lnSpc>
                <a:spcPct val="150000"/>
              </a:lnSpc>
              <a:buFont typeface="Arial" panose="020B0604020202020204" pitchFamily="34" charset="0"/>
              <a:buChar char="•"/>
            </a:pPr>
            <a:r>
              <a:rPr lang="nl-NL" sz="1600" b="0" dirty="0">
                <a:solidFill>
                  <a:schemeClr val="tx1"/>
                </a:solidFill>
              </a:rPr>
              <a:t>Verslagen van alle bijeenkomsten komen op de website (1 mei)</a:t>
            </a:r>
          </a:p>
          <a:p>
            <a:pPr marL="285750" indent="-285750">
              <a:lnSpc>
                <a:spcPct val="150000"/>
              </a:lnSpc>
              <a:buFont typeface="Arial" panose="020B0604020202020204" pitchFamily="34" charset="0"/>
              <a:buChar char="•"/>
            </a:pPr>
            <a:r>
              <a:rPr lang="nl-NL" sz="1600" b="0" dirty="0">
                <a:solidFill>
                  <a:schemeClr val="tx1"/>
                </a:solidFill>
              </a:rPr>
              <a:t>Verslag gaat mee naar de gemeenteraad met duiding wat met de opmerkingen is gedaan </a:t>
            </a:r>
          </a:p>
        </p:txBody>
      </p:sp>
      <p:pic>
        <p:nvPicPr>
          <p:cNvPr id="9" name="Afbeelding 8" descr="Afbeelding met koekjesvorm, hangertje, keukengerei&#10;&#10;Automatisch gegenereerde beschrijving">
            <a:extLst>
              <a:ext uri="{FF2B5EF4-FFF2-40B4-BE49-F238E27FC236}">
                <a16:creationId xmlns:a16="http://schemas.microsoft.com/office/drawing/2014/main" id="{DC622788-C952-164E-85E9-56E940C370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06473" y="1711574"/>
            <a:ext cx="2810814" cy="2238126"/>
          </a:xfrm>
          <a:prstGeom prst="rect">
            <a:avLst/>
          </a:prstGeom>
        </p:spPr>
      </p:pic>
    </p:spTree>
    <p:extLst>
      <p:ext uri="{BB962C8B-B14F-4D97-AF65-F5344CB8AC3E}">
        <p14:creationId xmlns:p14="http://schemas.microsoft.com/office/powerpoint/2010/main" val="560928744"/>
      </p:ext>
    </p:extLst>
  </p:cSld>
  <p:clrMapOvr>
    <a:masterClrMapping/>
  </p:clrMapOvr>
</p:sld>
</file>

<file path=ppt/theme/theme1.xml><?xml version="1.0" encoding="utf-8"?>
<a:theme xmlns:a="http://schemas.openxmlformats.org/drawingml/2006/main" name="Office-thema">
  <a:themeElements>
    <a:clrScheme name="Ed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71A61F0-D3B8-483B-A4AE-9972008EF94B}" vid="{C63B482F-0283-4B51-BDD9-A43FD9681F5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1081</Words>
  <Application>Microsoft Office PowerPoint</Application>
  <PresentationFormat>Breedbeeld</PresentationFormat>
  <Paragraphs>108</Paragraphs>
  <Slides>16</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Open Sans</vt:lpstr>
      <vt:lpstr>Office-thema</vt:lpstr>
      <vt:lpstr>Omgevingsvisie Ede 2040  14 april – gebiedsbijeenkomst Harskamp/Wekerom/Otterlo/de Valk</vt:lpstr>
      <vt:lpstr>Opzet gebiedsbijeenkomst</vt:lpstr>
      <vt:lpstr>Doel en afspraken </vt:lpstr>
      <vt:lpstr> Toelichting toekomstbeelden</vt:lpstr>
      <vt:lpstr>PowerPoint-presentatie</vt:lpstr>
      <vt:lpstr>(1) Mens en omgeving centraal –  uitwerking van dorpsraden</vt:lpstr>
      <vt:lpstr>(2) Mens en omgeving centraal  – uitwerking van dorpsraden</vt:lpstr>
      <vt:lpstr>(3) Mens en omgeving centraal  – uitwerking van dorpsraden</vt:lpstr>
      <vt:lpstr>Praktische zaken</vt:lpstr>
      <vt:lpstr>En nu naar de subgroepen</vt:lpstr>
      <vt:lpstr>Vragen ronde 1</vt:lpstr>
      <vt:lpstr>Terugkoppeling van de eerste ronde</vt:lpstr>
      <vt:lpstr>En nu weer naar de subgroepen</vt:lpstr>
      <vt:lpstr>Vragen ronde 2: zelfde groepen</vt:lpstr>
      <vt:lpstr>Afsluiting: Hoe verder? </vt:lpstr>
      <vt:lpstr>Dank u wel! </vt:lpstr>
    </vt:vector>
  </TitlesOfParts>
  <Company>Gemeente Ede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Omgevingsvisie  Participatie met stakeholders</dc:title>
  <dc:creator>Delfgaauw, Maike</dc:creator>
  <cp:lastModifiedBy>Notten, Tjerk</cp:lastModifiedBy>
  <cp:revision>148</cp:revision>
  <dcterms:created xsi:type="dcterms:W3CDTF">2020-12-07T13:07:18Z</dcterms:created>
  <dcterms:modified xsi:type="dcterms:W3CDTF">2021-04-30T09:07:36Z</dcterms:modified>
</cp:coreProperties>
</file>