
<file path=[Content_Types].xml><?xml version="1.0" encoding="utf-8"?>
<Types xmlns="http://schemas.openxmlformats.org/package/2006/content-types">
  <Default Extension="bin" ContentType="application/vnd.openxmlformats-officedocument.spreadsheetml.printerSettings"/>
  <Default Extension="rels" ContentType="application/vnd.openxmlformats-package.relationships+xml"/>
  <Default Extension="xml" ContentType="application/xml"/>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worksheets/sheet3.xml" ContentType="application/vnd.openxmlformats-officedocument.spreadsheetml.worksheet+xml"/>
  <Override PartName="/xl/worksheets/sheet4.xml" ContentType="application/vnd.openxmlformats-officedocument.spreadsheetml.worksheet+xml"/>
  <Override PartName="/xl/worksheets/sheet5.xml" ContentType="application/vnd.openxmlformats-officedocument.spreadsheetml.worksheet+xml"/>
  <Override PartName="/xl/worksheets/sheet6.xml" ContentType="application/vnd.openxmlformats-officedocument.spreadsheetml.worksheet+xml"/>
  <Override PartName="/xl/worksheets/sheet7.xml" ContentType="application/vnd.openxmlformats-officedocument.spreadsheetml.worksheet+xml"/>
  <Override PartName="/xl/worksheets/sheet8.xml" ContentType="application/vnd.openxmlformats-officedocument.spreadsheetml.worksheet+xml"/>
  <Override PartName="/xl/worksheets/sheet9.xml" ContentType="application/vnd.openxmlformats-officedocument.spreadsheetml.worksheet+xml"/>
  <Override PartName="/xl/worksheets/sheet10.xml" ContentType="application/vnd.openxmlformats-officedocument.spreadsheetml.worksheet+xml"/>
  <Override PartName="/xl/worksheets/sheet11.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xmlns:xr="http://schemas.microsoft.com/office/spreadsheetml/2014/revision" xmlns:xr6="http://schemas.microsoft.com/office/spreadsheetml/2016/revision6" xmlns:xr10="http://schemas.microsoft.com/office/spreadsheetml/2016/revision10" xmlns:xr2="http://schemas.microsoft.com/office/spreadsheetml/2015/revision2" mc:Ignorable="x15 xr xr6 xr10 xr2">
  <fileVersion appName="xl" lastEdited="7" lowestEdited="7" rupBuild="23127"/>
  <workbookPr defaultThemeVersion="166925"/>
  <mc:AlternateContent xmlns:mc="http://schemas.openxmlformats.org/markup-compatibility/2006">
    <mc:Choice Requires="x15">
      <x15ac:absPath xmlns:x15ac="http://schemas.microsoft.com/office/spreadsheetml/2010/11/ac" url="J:\Omgevingsvisie Ede\3. communicatie &amp; participatie\Gebiedsbijeenkomsten\Bestand verslagen bijeenkomsten\"/>
    </mc:Choice>
  </mc:AlternateContent>
  <xr:revisionPtr revIDLastSave="0" documentId="13_ncr:1_{541B87F3-96C9-4E0D-809F-CB38A9DE6F00}" xr6:coauthVersionLast="45" xr6:coauthVersionMax="45" xr10:uidLastSave="{00000000-0000-0000-0000-000000000000}"/>
  <bookViews>
    <workbookView xWindow="-120" yWindow="-120" windowWidth="19440" windowHeight="10440" firstSheet="3" activeTab="9" xr2:uid="{C8826F9F-DFE8-4264-8B36-CAD223D8F0B1}"/>
  </bookViews>
  <sheets>
    <sheet name="Groep 1" sheetId="1" r:id="rId1"/>
    <sheet name="Groep 2" sheetId="2" r:id="rId2"/>
    <sheet name="Groep 4" sheetId="3" r:id="rId3"/>
    <sheet name="Groep 5" sheetId="4" r:id="rId4"/>
    <sheet name="Groep 6" sheetId="5" r:id="rId5"/>
    <sheet name="Groep 7" sheetId="6" r:id="rId6"/>
    <sheet name="Groep 8" sheetId="9" r:id="rId7"/>
    <sheet name="Groep 9" sheetId="10" r:id="rId8"/>
    <sheet name="Groep 10" sheetId="7" r:id="rId9"/>
    <sheet name="Groep 11" sheetId="8" r:id="rId10"/>
    <sheet name="Groep 12" sheetId="11" r:id="rId11"/>
  </sheets>
  <calcPr calcId="181029"/>
  <extLst>
    <ext xmlns:x15="http://schemas.microsoft.com/office/spreadsheetml/2010/11/main" uri="{140A7094-0E35-4892-8432-C4D2E57EDEB5}">
      <x15:workbookPr chartTrackingRefBase="1"/>
    </ext>
  </extLst>
</workbook>
</file>

<file path=xl/sharedStrings.xml><?xml version="1.0" encoding="utf-8"?>
<sst xmlns="http://schemas.openxmlformats.org/spreadsheetml/2006/main" count="862" uniqueCount="435">
  <si>
    <t>Deelnemer 1</t>
  </si>
  <si>
    <t>Deelnemer 2</t>
  </si>
  <si>
    <t>Deelnemer 3</t>
  </si>
  <si>
    <t>Deelnemer 4</t>
  </si>
  <si>
    <t>Deelnemer 5</t>
  </si>
  <si>
    <t>Deelnemer 6</t>
  </si>
  <si>
    <t>Lunteren</t>
  </si>
  <si>
    <t>Dynamisch Ede</t>
  </si>
  <si>
    <t>Veluwse Flank</t>
  </si>
  <si>
    <t>Natuurlijke proeftuin</t>
  </si>
  <si>
    <t>Beeld dorpsraden</t>
  </si>
  <si>
    <t>In welk beeld blijft uw gebied een fijne, leefbare omgeving op de lange termijn? (uit keuzelijst)</t>
  </si>
  <si>
    <t>Toelichting op gekozen voorkeursbeeld</t>
  </si>
  <si>
    <t>ja</t>
  </si>
  <si>
    <t>nee</t>
  </si>
  <si>
    <t>Vindt u dat gemeente actief beleid moet maken om de gezondheid van inwoners te verbeteren (uit keuzelijst ja/nee, verdieping komt in tweede breakout)</t>
  </si>
  <si>
    <t>Welke mogelijkheden ziet u om te zorgen dat we genoeg woningen hebben en tegelijkertijd de natuur/leefomgeving versterken?</t>
  </si>
  <si>
    <t>Welke mogelijkheden ziet u om onze leefomgeving zo in te richten dat we inwoners stimuleren om een gezonde leefstijl te ontwikkelen?</t>
  </si>
  <si>
    <t>Welke mogelijkheden ziet u om te zorgen dat agrariërs over 20 jaar nog een fatsoenlijke boterham kunnen verdienen en tegelijkertijd verder kunnen verduurzamen?</t>
  </si>
  <si>
    <t>Welke mogelijkheden ziet u om te zorgen dat inwoners niet alleen de lasten maar ook de lusten van de energietransitie krijgen?</t>
  </si>
  <si>
    <t>Overige opmerkingen</t>
  </si>
  <si>
    <t>Voorkeursbeeld mbt woningbouw (uit keuzelijst)</t>
  </si>
  <si>
    <t>Voorkeursbeeld mbt natuur, landbouw en groene leefomgeving (uit keuzelijst)</t>
  </si>
  <si>
    <t>Lunteren moet wel Lunteren blijven. Het 4e beeld: bijbouwen waar nodig en verder geen import erbij. Buitengebied moeten we houden zoals nu.</t>
  </si>
  <si>
    <t xml:space="preserve">alle 3 spreken me niet aan. Ede wordt soort lint-achtig dorp. Wil ervoor pleiten om alle intensieve woningbouw in Ede te concentreren, zodat je daar ook een centrum hebt. Echt een stad creëren, van 150.000 inwoners. Buitengebieden dan aantrekkelijke woongebieden in luxere woningen, waar ruimte is voor natuur, recreatie en sport. Een soort Utrecht bouwen. Plaatsen eromheen rust. Agrarische gebied gebruiken om het zo aantrekkelijk mogelijk te maken: natuurlijk, kringloop landbouw en veeteelt, die ook weer aantrekkelijk is voor stedelingen in Ede. Ook met heel veel faciliteiten in stad; Cultura zoals nu is een aanfluiting. </t>
  </si>
  <si>
    <r>
      <t>allereerst spreekt van Agrarisch Jongeren Kontakt Ederveen. Woont zelf in Lunteren. Belangrijk dat broers en zussen kunnen wonen waar ze willen, ook in eigen dorp. Betaalbare woningen voor jongeren in dorpen. Kritisch tgo import uit Randstad; daarom dus tegen 2</t>
    </r>
    <r>
      <rPr>
        <vertAlign val="superscript"/>
        <sz val="10"/>
        <color theme="1"/>
        <rFont val="Arial"/>
        <family val="2"/>
      </rPr>
      <t>e</t>
    </r>
    <r>
      <rPr>
        <sz val="10"/>
        <color theme="1"/>
        <rFont val="Arial"/>
        <family val="2"/>
      </rPr>
      <t xml:space="preserve"> scenario dat veel werkgelegenheid biedt voor kennisinstituten. Wageningen draait om wetenschap en dat trekt randstedelingen. Moeten we zien te voorkomen. Net als Meneer 2: daarvoor faciliteiten maken in stad Ede.</t>
    </r>
  </si>
  <si>
    <t>Net als Meneer 2 en Meneer 3: bouw Ede vol, torens ook goed. Dorpen houden zoals ze zijn. In alle 4 valt op, m.n. laatste wordt gepresenteerd als ‘vreselijk anders’: ik zie dat nog niet zo. Lijkt me polariseren om het polariseren. Lunteren moet eigen bosbad houden. Veenendaal zit helemaal klem, ook qua grondgebied. Gebied tussen Ede en V’daal benutten voor woningen en dan faciliteiten delen, dus op en rond A12.</t>
  </si>
  <si>
    <t>richting Veenendaal doorbouwen. Ook voor inwoners van Lunteren extra woningen realiseren: bouw starterswoningen die geschikt blijven voor starters: rug-aan-rugwoningen. Die kom je nu zo goed als niet tegen, daardoor doorstroom nul. Wat doen we met voormalig agrarische bebouwing: ook inrichten als starterswoningen, bv appartementen en niet dure kavels voor vrijstaande woningen, wel aantrekkelijk maken, passend bij boerderij. Kun je ook door boer zelf laten regelen, als eigenaar appartementjes verkopen en evt. later terug kopen; stem geven bij gunning. Verantwoordelijkheid van overheid: niet alleen maar dure woningen.</t>
  </si>
  <si>
    <t>grote hoogbouw in Ede centreren. Hoe is het bij buurtschappen? Kan daar nog worden uitgebreid? Daar evt iets doen met school. Ook voormalig agrarische bebouwing goede suggestie; stoppende agrariër kan ook verhuren, geeft ook inkomen, evt. overdracht aan kinderen. voormalig agrarische bebouwing leuke enclaves maken met starterswoningen. Eens met zo min mogelijk import</t>
  </si>
  <si>
    <t>groene leefomgeving heb je al in buitengebied. Hoogbouw voorzien van groen, ook om het aantrekkelijker te maken. Landbouw: mogelijkheden moeten blijven. Natuurlijke krimp door stoppende agrariërs; ruimte moet wel blijven voor jonge agrariërs. Kan richting natuurinclusief en kringloop; niet geforceerd. Beleid voor langere termijn nodig voor tijd en ruimte voor overblijvende agrariërs om te ontwikkelen.</t>
  </si>
  <si>
    <t>kringlooplandbouw: lokale behoefte heb je hier, volgens beeld 4.</t>
  </si>
  <si>
    <t>komende 10 tot 15 jaar intensief inzetten op afbouw van intensieve veehouderij vanwege stikstof. Natuurgebied en mensen hebben er onder te lijden, dus ook om gezondheid landbouw stimuleren, veehouderij minimaliseren.</t>
  </si>
  <si>
    <t xml:space="preserve">veel dingen op landelijk niveau bepaald. We kunnen het zelf niet bepalen. </t>
  </si>
  <si>
    <t>moet ruimte blijven voor landbouw. Gelderse Vallei: foodgebied, veel kennis, goede grond, niet ten koste laten gaan van natuur. Natuur zoals nu behouden. Landbouw faciliteren om naar kringloop te gaan, maar niet forceren; verantwoordelijkheid laten bij ondernemers zelf.</t>
  </si>
  <si>
    <t>stikstofwet aangenomen. In veehouderij veel reduceren met nieuwe technieken en vanwege nieuwe wetten. Probeer alle stikstof lokaal te houden, in omgeving. Biedt volgende generatie mogelijkheid te ondernemen. Gemeente, houd vinger aan de pols en houd het lokaal, breng het niet naar bv een vliegveld. We gaan al reduceren door veel stoppende agrariërs en ook door technieken. We hebben hier stikstofrechten hard nodig, ook voor de bouw of voor A30.</t>
  </si>
  <si>
    <t>kijk naar buurtschappen. Probeer daar kleinschalige woningbouw toe te passen. In centrum Ede meer hoogbouw; ook tekort voor studenten daar. Ook meer mogelijkheden om kinderen bij ouders te laten wonen; dat moet je faciliteren als generatie-objecten: dus dan na overlijden ouders blijven de kinderen er wonen. Wel lastige puzzels, maar bang dat als je nu in buitengebied gaat ombouwen tot appartementen, dan wil je daar ook faciliteiten bij; leidt tot verrommeling. Dus concentreren bij buurtschappen. Buurtschap mooi opnemen in landschap.</t>
  </si>
  <si>
    <t>eens met Meneer 5: zo veel mogelijk behouden zoals het is, verander in zorgwoning. Geen buurtschappen, want dan krijg je weer een dorp. Meer generatie-inclusief bouwen. Dan kunnen ouderen ook blijven wonen waar ze wonen en blijven ze zelfstandig. In gemeente Ede hebben we ook mantelzorgregeling zoals in Barneveld.</t>
  </si>
  <si>
    <t>aansluitend op Meneer 3 en Meneer 6-Meneer 5: stoppende boer vaak dan 2 huizen van 1,5 miljoen, als je dat nou niet doen en wél goedkopere en meer woningen. Goed voor starters, voor voorzieningen, voor scholen. Ouder wordende inwoners blijven in groot huis wonen: mogelijkheden kinderen laten inwonen verruimen, net als mogelijkheden tot mantelzorg. Overheid moet dat faciliteren. Dan dus geen extra ruimte bebouwen, maar wel anders gebruiken van bijvoorbeeld schuur. Allemaal particuliere initiatieven stimuleren. Zo voorkom je ook verrommeling. in Barneveld hebben ze een pre-mantelzorgregeling: als je ouder bent dan 67 heb je niet al die mantelzorgverklaringen van dokter nodig, moet je wel relatie hebben met mantelzorgers.</t>
  </si>
  <si>
    <t>bestaande bebouwing benutten. In Ede-stad kan dat nog wel wat verbetering gebruiken. In kleine kernen, zoals Nederwoud (?), daar kun je ook wat realiseren en dan misschien iets uitbreiden, met kleine buurtschool bijvoorbeeld. Verder als voorgaande sprekers</t>
  </si>
  <si>
    <t>bebouwing in buitengebied moet passen in omgeving. Eventueel bij buurtschappen of bestaande agrarische mooie bebouwing behouden en daar iets mee doen: appartementjes, studio’s</t>
  </si>
  <si>
    <t>belangrijkste zijn dingen als fietsen en OV makkelijk mogelijk maken. In Lunteren gelukkig station; daar faciliteiten verbeteren. Fietsroutes naar Ede zijn al aantrekkelijk via Molenweg, nog niet richting Barneveld, dus daar iets aan doen. Ook speelruimte voor de kinderen.</t>
  </si>
  <si>
    <t xml:space="preserve">weinig toe te voegen aan meneer 5. Als omgeving groen is, kunnen kinderen makkelijker spelen. Dus behoud van groen, ook in woonwijken, is een must. Barneveld heeft enkele jaren terug groenbeleid aangepast, maar was geen goede optie: moest onderhoudsvriendelijk en dus goedkoper; daarmee verdwenen struiken. Dat willen we in Ede niet. </t>
  </si>
  <si>
    <t>eens met Meneer 4. Weinig bouwen betekent minder auto’s, minder wegen en dus meer groen. Minder bouwen betekent meer leefruimte. Lokale bevolking: daarvoor bijbouwen. Dat zal niet zo veel zijn. Er is al veel te veel gebouwd in Lunteren: al 30% te veel, blijkt uit onderzoek.</t>
  </si>
  <si>
    <t>bosbad in Lunteren is belangrijk voor beweging. Sportvelden ook zo veel mogelijk behouden. Ook speelveldjes in plaats van stoepen en tegels. Daarnaast ook agrariërs kunnen rol spelen in gezond leven: korte ketens (boeren die aan de weg verkopen), dat als gemeente stimuleren. Initiatieven zoals in Harskamp: houtwallen aanleggen, vergroenen van eigen percelen. Die belonen met subsidie en onderhoudsgeld. Dus natuurbeheer door boeren. Langs die mooie houtwallen kun je klompenpaden maken: verbindingspaden maken. Ook dat subsidiëren als overheid. Dat biedt boeren ook weer houvast. Altijd op basis van vrijwilligheid. Boer is bij uitstek natuurbeheerder. Zie je ook in Binnenveld: boeren beheren grond, doen wat met grondstoffen die van dat gebied afkomen.</t>
  </si>
  <si>
    <t xml:space="preserve">zie Meneer 3. Korte ketens: als gemeente nog korter maken. Daar is nog meer uit te halen. Gezonde voedsel nog meer betrekken in dorpen. </t>
  </si>
  <si>
    <t xml:space="preserve">de agrariërs moeten verduurzamen. Legt overheid steeds meer op: energieverplichting, meedraaien in energietransitie, reductienormen fijnstof/stikstof/geur. Als agrariër prima boterham verdienen als consument betaalt. </t>
  </si>
  <si>
    <t>voorbeeld scharreleieren. Batterij-eieren zijn er niet meer. Hogere prijs maakt overstap door boeren aantrekkelijker. Kun je ook doen bij melk, kaas. Boer gaat ‘om’ als het genoeg oplevert. Ga kopen bij boer om de hoek en bij buurtwinkeltjes. ‘Zuunige’ Nederlanders. Mentaliteitsverandering bij alle burgers nodig. Dat is bij scharreleieren ook gebeurd.</t>
  </si>
  <si>
    <t>korte ketens. Verhaal vertellen over je product: hoe het gemaakt is, dat het een eerlijk product is, mensen hebben wel iets over voor gezond voedsel en gezond product. Niet kijken naar AH: is andere tak van sport. Wij denken andersom: goed product. Korte ketens is advies van wethouder.</t>
  </si>
  <si>
    <t>is een landelijk vraagstuk. Heeft gemeente weinig over te zeggen. Detailhandel, grote supermarkten zijn heel erg bepalend voor grote stroom boeren. Korte ketens stimuleren betekent wel verandering in dat systeem. Dat kan gemeente stimuleren. Buitengebied moet vitaal blijven. Boeren produceren niet per se voor export; de afnemers exporteren. Boeren hebben doorgaans het liefst dat het lokaal wordt afgenomen. Boterham kunnen blijven verdienen vraagt om realisme. We produceren ook voor Randstad waar geen ruimte is. Wil best minder dieren, maar dan wil ik het dubbele verdienen.</t>
  </si>
  <si>
    <t>Ede profileert zich met WFC en Food Valley. Uitdaging neerleggen bij gemeente: als je nou echt inhoud wilt geven aan deze koers, hoe doe je dat dan voor je eigen bevolking? Niet alleen kijken naar boeren, ook naar consumenten. Die opgave ligt op bord van gemeente.</t>
  </si>
  <si>
    <t xml:space="preserve">maak de OZB afhankelijk van netto-energieconsumptie. Maak die 2x zo hoog als iemand ook 2x zo veel energie verbruikt. Niet alleen laten afhangen van waarde van je pand. Dat kan gemeente doen. </t>
  </si>
  <si>
    <t xml:space="preserve">geen voorstander van al die zonnevelden. </t>
  </si>
  <si>
    <t>BREAKOUT 1 - 19 april 2021 - Lunteren 1</t>
  </si>
  <si>
    <t>BREAKOUT 2 - 19 april 2021 - Lunteren 1</t>
  </si>
  <si>
    <t>BREAKOUT 1 - 19 april 2021 - Lunteren 2</t>
  </si>
  <si>
    <t>Inwoner (uit keuzelijst)</t>
  </si>
  <si>
    <t>Stakeholder (invullen welke organisatie)</t>
  </si>
  <si>
    <t xml:space="preserve">vitens </t>
  </si>
  <si>
    <t xml:space="preserve">is ook lid van LTO </t>
  </si>
  <si>
    <t>bestuurslid van vereniging van eigenaren de goudsberg</t>
  </si>
  <si>
    <t>lid van dorpsraad en van lunters buurtbos.</t>
  </si>
  <si>
    <t xml:space="preserve">geen voorkeur, zaak van edernaren zefl. Bouw waterbestendig. Zo heb je minder grondwater nodig en dat komt de landbouw ten goede. </t>
  </si>
  <si>
    <t xml:space="preserve">niet verder dan westzoom bouwen.hoogbouw moet in Ede, dat moet echt een stad worden. Maak van winkels woningen en bouw daar appartementen. </t>
  </si>
  <si>
    <t xml:space="preserve">liefst beeld van dorpraad. lunteren moet apart dorp blijven. Bouw maximaal wonigen in ede stad. Kijk goed naar woningen voor jongeren. Voor jongeren uit Lunteren. Ze wonen soms op recreatieterrein om dat ze nergens anders heen kunnen. Mag niet, geeft gedoe. Geef jongelui een kans. </t>
  </si>
  <si>
    <t xml:space="preserve">sluit meest aan bij dorpsraad beeld  meeste woningbouw moet bij ede stad Hoogbouw bij ede-wageningen station, hou ook rekening met seniorenwoningen, wonen teveel in 1 gezinswoningen. Ook meer sociale woningbouw.  </t>
  </si>
  <si>
    <t xml:space="preserve">zorg voor goede bodem is belangrijk. </t>
  </si>
  <si>
    <t xml:space="preserve">je kunt remeker niet vergeljiken met andere boeren. We produceren ook voor europa. We doen veel circulaire dingen, dat weten veel mensen niet. Doen andere boeren ook. </t>
  </si>
  <si>
    <t xml:space="preserve">moet groen blijven, landbouw ombouwen tot circulair en duurzaam. Goed voor toerisme ook. In de zomer streekmarkt. </t>
  </si>
  <si>
    <t>foodvalley met lunterse twist is goed. Agrarische belasting terug brengen vanwege stikstof. Geen kalvermesterijen meer. Piekbelasters weren. Lunterse buurtbos is groene long. Dat beschermen.</t>
  </si>
  <si>
    <t xml:space="preserve">combi proeftuin en scenario 4. </t>
  </si>
  <si>
    <t xml:space="preserve">hou het zoals het nu is, niet zo'n uitbreiding als bij de stroet dat is veel te veel. </t>
  </si>
  <si>
    <t xml:space="preserve">hittestress tegengaan met groen en minder verharding. </t>
  </si>
  <si>
    <t xml:space="preserve">uitstoot van stikstof; kengetallen zijn ineens veranderd. Boeren hebben uitgebreid door stikstof maatregelen te nemen. Nu zijn wij ineens de vervuiler. Dat klopt niet. Er moet meer gemeten worden. Ken geen mensen die luchtproblemen hebben. </t>
  </si>
  <si>
    <t xml:space="preserve">lucht kwalititeit is punt van zorg. Meer bos nodig. Kan gemeente iets aan doen. mensen zijn zelf verantwoordelijk. Gemeente kan wel sturen. Bv meer ontspanningsmogelijkheden. Paar plekken die gevaarlijk zijn voor grondwater. Belt in wekerom, enka pluim ook. </t>
  </si>
  <si>
    <t>moet op nationaal niveau geregeld worden, bv btw verlagen op groente en fruit. Blij dat veel boeren in lunteren direct aan mensen leveren. Lucht is niet gezond hier. Daar moet op gelet worden door de gemeente. Bedrijven moeten daarop worden aangesproken. houtstook geeft ook vervuiling. biomassa stoken is onzin. kan gemeente ook iets an doen (warmtebedrijf wordt genoemd)</t>
  </si>
  <si>
    <t>BREAKOUT 2 - 19 april 2021 - Lunteren 2</t>
  </si>
  <si>
    <t xml:space="preserve">niet meer aanwezig </t>
  </si>
  <si>
    <t xml:space="preserve">lunteren is verschrikkelijk duur qua wonen. Dat verandert niet, druk op woningmarkt is te groot daarvoor. Bouw in Ede en dan de lucht in. </t>
  </si>
  <si>
    <t xml:space="preserve">niet verder dan westzoom samen met de stroet. Woningen voor starters en jonge gezinnen. Doorstroming van alleenstaande ouderen naar seniorenwoningen is nodig. Die moeten gebouwd worden. </t>
  </si>
  <si>
    <t xml:space="preserve">combi wonen en werken is het beste. Genoeg huizen hier  met weilanden als ttuin dat biedt inbreidingsmogelijkheden, waar bedrijven zouden moeten komen juist woningen bouwen.  Koopgarant woningen  zijn goed idee. Herbestemming van gebouwen van woningen. </t>
  </si>
  <si>
    <t xml:space="preserve">ligt aan een ieder persoonlijk. Lucht is prima hier. </t>
  </si>
  <si>
    <t xml:space="preserve">eigen verantwoordelijkheid. Lucht en water kwaliteit verbeteren. Vroeger was het beter toeven met al die rust en hersteloorden hier in Lunteren. </t>
  </si>
  <si>
    <t xml:space="preserve">ede kan fietsstad van het jaar worden. Waarom geen fietspad langs de westzoom? Ook langs de barneveldseweg. </t>
  </si>
  <si>
    <t xml:space="preserve">geen projectontwikkelaars die grond opkopen. Laat het door de boeren beheren. Boeren onderhouden het land. Gemeente koopt grond en ik huur het terug? Gemeente moet niet bepalen hoe ik boer. Ik heb heel veel zonnepanelen en wil er nog meer maar kan het niet goed aan het net leveren door te krap netwerk. ik wil wel stroom leveren aan kernhem waarom kan dat niet? </t>
  </si>
  <si>
    <t xml:space="preserve">proefterrein laten worden van WUR, elke supermarkt moet streekproducten verkopen. Boeren moeten zich mss nog beter organiseren. </t>
  </si>
  <si>
    <t xml:space="preserve">boeren kunnen ook energie gaan leveren. Zonnepanelen op hun daken. Of groente kweken onder doorzichtige zonnepanelen. Kippen onder zonnepanelen. </t>
  </si>
  <si>
    <t xml:space="preserve">geld stroomt uit de regio door zonnepanelen van ontwikkelaars. Je moet ook wind naast zon energie opwekken. Ga zo hoog en zo groot mogelijk met windmolens. Kijk als gemeente wat je nodig hebt aan energie. Kleine windmolens zijn niet rendabel. Zet ze bij industrie. </t>
  </si>
  <si>
    <t xml:space="preserve">via cooperatie werken, zorg voor subsidies of teruggave bij investeringen door inwoners. Biomassa centrale is een enorme vervuiler, doe daar wat aan. </t>
  </si>
  <si>
    <t xml:space="preserve">woonstede moet initiatief nemen, huurders maken zich grote zorgen. Heel veel mensen hebben het moeilijk nu en kunnen het niet opbrengen om te investeren in verduurzamen woningen. Meer windmolens langs de A 30 zijn prima.  </t>
  </si>
  <si>
    <t>BREAKOUT 1 - 19 april 2021 Lunteren - groep 4</t>
  </si>
  <si>
    <t>Inwoner</t>
  </si>
  <si>
    <t>Absoluut de visie van de dorpsraden. Langs de Westzoom is nog plek, tot aan de Haverkamp. Tussen de Hulweg en de Klomperweg ook.</t>
  </si>
  <si>
    <t xml:space="preserve">Bij de Hulakker is nog veel te bouwen, maar daarna zitten we wel echt aan de max. Als de aangewezen plekken bebouwd zijn is het genoeg. Ga niet extra bouwen dan nu de planning is. Ik vind visie dorpsraden ook goed. Ben wel echt voor het overlaten van natuur. </t>
  </si>
  <si>
    <t xml:space="preserve">Tot de Westzoom mag gebouwd worden. En houd daar dan een groene buffer omheen. Zorg ook voor betaalbare woningen voor de jeugd. Zodat ze in Lunteren kunnen blijven wonen. </t>
  </si>
  <si>
    <t xml:space="preserve">Het moet een dorp blijven. Bouw liever richting de Rijksweg A30, richting Ede dan in Lunteren. Er staat al zoveel woningbouw gepland dat het niet meer hoeft te worden. </t>
  </si>
  <si>
    <t xml:space="preserve">Breid uit tot de Westzoom. Geen verstedelijking van het buitengebied. De woningnood wordt veroorzaakt door toename van het aantal 80-plussers. Houd bij woningbouw hier rekening mee, bouw passende woningen voor senioren. Over een langere tijd kunnen daar dan starters in. Maar als die 80-plussers overlijden dan is er woningoverschot. </t>
  </si>
  <si>
    <t>We moeten veel meer naar een kringbouwlandbouw. Veel meer oog hebben voor de natuur en biodiversiteit.</t>
  </si>
  <si>
    <t>Grote landbouw met schaalvergroting, dat past niet bij ons. Maar wel duurzaam omgaan met je leefomgeving.</t>
  </si>
  <si>
    <t>Ik ben voor kleinschalige landbouw en goed natuurbeheer.</t>
  </si>
  <si>
    <t xml:space="preserve">We moeten de natuur behouden. Zo groen mogelijk houden, weinig verstedelijking.  Ook vergroening van daken om klimaatverandering te beperken. Landbouw moet wereldwijd circulair worden. Veel kleinschaliger en veel minder kunstmest. Dat is een ontwikkeling waar we naartoe moeten. </t>
  </si>
  <si>
    <t xml:space="preserve">Ik woon op een boerderij waar nog actief geboerd wordt. Ik ben nauw betrokken bij de agrarische sector. Ik ben voor biodiversiteit behouden. Alleen bouwen voor de lokale bevolking wat nodig is. Vanwege de hoge bevolkingsdichtheid per m2 in Nederland, wil niet veel van buitenaf. Bevolkingsdichtheid in het westen van het land is voor mij een schrikbeeld. Ik wil dat hier voorkomen. Natuurbehoud en de Veluwe zijn voor mij enorm belangrijk. </t>
  </si>
  <si>
    <t>In welk beeld blijft EDE STAD een fijne, leefbare omgeving op de lange termijn? (uit keuzelijst)</t>
  </si>
  <si>
    <t xml:space="preserve">Ik vind dat een moeilijke vraag. Ik kijk vooral naar Lunteren. Ik heb me daarin niet zo verdiept.  </t>
  </si>
  <si>
    <t xml:space="preserve">Bouw vooral in Ede en houd de dorpen ook echt de dorpen. </t>
  </si>
  <si>
    <t>Ik vind ook dat je vooral in Ede moet bouwen en niet in de dorpen. Je moet in Ede goede voorzieningen hebben, zoals (hoge)scholen.</t>
  </si>
  <si>
    <t xml:space="preserve">Ede moet als dorp herkenbaar blijven. Dus geen hoogbouw. Dus niet hoger dan 3 verdiepingen. Breid juist uit richting Wageningen bij de A12. En dat ligt ook verder van het Natura 2000 gebied. Dat is in het Binnenveld dus. </t>
  </si>
  <si>
    <t>Wil je een fijne leefomgeving behouden, dan moet de gemeente zich goed verdiepen in hoeveel je van buitenuit wil laten instromen. Houd de leefruimte per inwoner realistisch.</t>
  </si>
  <si>
    <t>De gemeente moet hier absoluut actiever in zijn. We moeten echt af van die luchtverontreiniging. Stikstof, maar ook ammoniak. We weten al jaren dat de ammoniakuitstoot in Lunteren te hoog is. We voldoen niet aan de eisen van het WHO. Daarmee moet de gemeente aan de gang. Maar ik wil wel mijn houtkachel blijven stoken.</t>
  </si>
  <si>
    <t>Ja, meer groen in de dorpen en in de randen van de dorpen. Daar kun je de gezonde lucht mee bevorderen. En ook meer ruimte voor wandelen en sporten. Bijvoorbeeld ook speelplaatsen voor de kinderen in de woonwijken. Dat draagt bij aan de gezondheid van de Edenaren.</t>
  </si>
  <si>
    <t>Ik zou graag meer groen zien in de gemeente. En meer sportverenigingen. Maar ik wil toch wel graag hout stoken in de kachel (als reactie op discussie over luchtverontreiniging).
De uitbreiding van het aantal moet in Ede</t>
  </si>
  <si>
    <t>Ja, maar wel samen met andere gemeenten. Op landelijk niveau. Dat moet je niet als gemeente afzonderlijk doen. Ik denk bij gezondheid aan fietspaden en speelpleinen. Maar laat de landelijke overheid daar beleid voor maken en dat wij dat als gemeente implementeren. Niet dat iedere gemeente een eigen visie maakt.</t>
  </si>
  <si>
    <t xml:space="preserve">Ik wil dat iedereen mee kan doen en dat er voorzieningen zijn voor alle generaties. Dan komt het de gehele samenleving ten goede.
Het aantal van 15.000 woningen acht ik te veel. </t>
  </si>
  <si>
    <t>BREAKOUT 2 - 19 april 2021 Lunteren - groep 4</t>
  </si>
  <si>
    <t xml:space="preserve">Ik denk dat we op basis van sociaal-geografische cijfers moeten kijken hoe groot de behoefte aan woningen is. Kijk naar wat de dorpen zelf willen en niet van bovenaf vanuit de gemeente. Als slecht voorbeeld wordt genoemd de discussie rond het beoogde onderstation bij het station. En niet dat de ambtenaren de wethouder adviseert. Ik vind het luisteren naar de Dorpsraad erg goed, dat zij de wethouder adviseren. Natuur en woningbouw staat ontegenzeggenlijk tegenover elkaar. Bouw daarom kleinere woningen, zowel voor jongeren als senioren. Zet ook in op doorstroming. </t>
  </si>
  <si>
    <t xml:space="preserve">Ik ben ook voor doorstroming. Ik weet dat er een heel aantal zijn in het buitengebied die graag zouden zien dat hun kinderen voor hun gaan zorgen. Bouw daarom woningen voor de kinderen van de ouderen. Bijvoorbeeld met mantelzorgwoningen. Wat betreft type woningen, kies dan voor energieneutrale en circulaire manieren van bouwen en bouwmaterialen. Zo versterk je de natuur. </t>
  </si>
  <si>
    <t xml:space="preserve">Ik vind doorstroming ook een belangrijk punt. Dat beperkt het bijbouwen. Bouw dus bij voor jongeren en senioren en niet alleen maar gezinswoningen. </t>
  </si>
  <si>
    <t>Afwezig</t>
  </si>
  <si>
    <t xml:space="preserve">Zorg dat je kleinere woningen bouwt voor starters en ouderen. Dan voorkom je dat je 1 miljoen woningen moet worden (landelijke prognose) en zorg voor doorstroming. En maak intekenlijsten voor de eigen bewoners. Zo voorkom je die grote instroom. </t>
  </si>
  <si>
    <t xml:space="preserve">Ik zie niet zo wat een gemeente kan doen. Dat moet je landelijk vooral oppakken. Maar misschien wel een sportzaal erbij. De gemeente moet vooral voorzien in faciliteiten. </t>
  </si>
  <si>
    <t xml:space="preserve">De groene uitstraling doet veel voor de gezondheid. Bevorderen van fietsgelegenheden. En de speelmogelijkheden van kinderen. Bijvoorbeeld een voetbalveld. Dat wat er allemaal al is, doe daar een schepje bovenop. Ik zoek het wel wat meer in de fysieke zaken. Je omgeving bepaalt namelijk heel erg hoe je je gedraagt. Als je een sportieve omgeving hebt, dan ga je zelf ook eerder bewegen. </t>
  </si>
  <si>
    <t xml:space="preserve">Er zijn al wel voldoende voorzieningen. Mag wat meer opzich. Ik denk dat je met wat er nu al is mensen al genoeg stimuleert om gezond te leven. Ook goede fietsvoorzieningen, ook richting de industriegebieden. Zodat je naar je werk met de fiets kan. Snelfietspaden en doorfietsroutes zijn daarbij belangrijk.   </t>
  </si>
  <si>
    <t>Ik wil zoveel mogelijk groen behouden in het dorp. Houd de groene veldjes en strookjes in het dorp. Maar lokaal voedsel, breng dat ook zo dichtbij mogelijk de inwoner. Zo krijg je meer verbinding met het eten dat op je bord ligt en eet je ook gezonder. Probeer restaurants en supermarkten ook lokale groente verkopen. Als gemeente kun je faciliteren dat een leegstand pand in Ede Stad een landwinkel wordt met lokale producten. Dan beperk je de reisafstand en is gezond, lokaal eten beter bereikbaar. Of op andere manieren faciliteren. Kijk daar naar als gemeente. Als wet- en regelgeving beperkingen oplegt, tracht die te wijzigen.</t>
  </si>
  <si>
    <t xml:space="preserve">Ik vind dit primair een landelijke verantwoordelijkheid. Ik geloof echt in de kringlooplandbouw en meer biologische landbouw. We moeten echt met die biodiversiteit aan de gang. Ik zou niet weten wat de gemeente daar in zijn eentje aan kan doen. Of dit aankaarten op landelijk niveau. Kijk niet alleen naar BBP, maar ook aan de waarde van de grond. Anders gaat de grond naar degene die het meeste betaalt. Hanteer daarom als gemeente criteria: zoveel land willen we behouden voor duurzame landbouw. </t>
  </si>
  <si>
    <t>Zoals ik het kan beoordelen is de boerderij van Remeker een goed voorbeeld. Onderhoud van het groen, heel weinig antibiotica. Als we in de gemeente ook een dag voor de boer houden en de burgers betrekken, denk ik dat je hele leuke dagen kunt organiseren waarbij burgers zelf kunnen meehelpen bij de boer. En dat vergroot de betrokkenheid bij en bewustwording van de verantwoordelijkheden van de boer. En het lokaal kopen.</t>
  </si>
  <si>
    <t xml:space="preserve">Ik zie wat in de zelfvoorzienenheid van de boer. Dus lokaal verkopen. Al denk ik dat je wel ruimte moet behouden voor intensieve veehouderij om alle Nederlanders van eten te voorzien. </t>
  </si>
  <si>
    <t xml:space="preserve">Als gemeente kun je subsidies verlenen. Ook voor verduurzaming van de landbouw. Om de boer te faciliteren moet je de korte keten stimuleren. Dan kunnen boeren een eerlijke boterham verdienen zonder dat de burger minder betaalt. Lokaal boodschappen doen helpt daarbij. Wil je met landbouw verduurzamen, dan heb je wel alle grond nodig. Daarom moet woningbouw niet ten koste gaan van landbouwgrond. </t>
  </si>
  <si>
    <t>BREAKOUT 1 - 19 april 2021 - Lunteren 5</t>
  </si>
  <si>
    <t>Deelnemer 7</t>
  </si>
  <si>
    <t xml:space="preserve">Stakeholder (invullen welke organisatie) </t>
  </si>
  <si>
    <t xml:space="preserve">Bouwen zoveel mogelijk voor Lunteranen, afgestemd op hun behoeften en binnen bebouwde kom. </t>
  </si>
  <si>
    <t>Sluit zich hierbij aan. Constateert geen ruimte voor starters. Wel faciliteren, maar met behoud van dorpse karakter</t>
  </si>
  <si>
    <t>Alleen bouwen obv lokale behoefte. Geen verdichting dorp, geen verstedelijking buitengebied, niet ten koste landbouw.</t>
  </si>
  <si>
    <t xml:space="preserve">Huidige nieuwbouw leidt vooral tot instroom externen (40-50%). Dit is ongewenst. </t>
  </si>
  <si>
    <t>Let ook op timing van woningen, dus liever beperkt aantal per jaar, dan 75 in één keer. Die zou je rondom Veenendaal-De Klomp bouwen (Dynamisch Ede)</t>
  </si>
  <si>
    <t>Ede en Lunteren niet aan elkaar laten groeien. Grote behoefte aan goedkopere woningen (starters en senioren). Ook ruimte voor buitenstaanders.</t>
  </si>
  <si>
    <t>Scenario 4 spreekt het meeste aan, scenario 1 en 2 absoluut niet. Scenario 3 biedt mogelijkheden. Behouden van Lunteren als dorp met voorzieningen.</t>
  </si>
  <si>
    <t>Tegen lokaal oplossen energietransitie. Voorstander kernenergie. Absoluut geen zonneweiden, dan maar op daken</t>
  </si>
  <si>
    <t>Gaat om de balans. Opwekken ook bij de gebruikers (windmolens langs snelweg) en niet in particuliere handen. Recreatie en natuur in buitengebied.</t>
  </si>
  <si>
    <t>Behoude van de groene stroken in dorp en groene landschap. Maximaal behoud landbouw (ruimte voor kringloop en lokale opbrengst).</t>
  </si>
  <si>
    <t xml:space="preserve">Energie opwekking met windmolens op zee. </t>
  </si>
  <si>
    <t>Geeft boeren ruimte voor kringlooplandbouw en duurzame bedrijfsvoering, waarbij ze nog genoeg verdienen. Energie opwekken langs de A30, in eigendom van het dorp. Geen zonneparken.</t>
  </si>
  <si>
    <t xml:space="preserve">Eens met Jessica en Arjen. Maakt zich zorgen om verrommeling buitengebied (zonneweides). </t>
  </si>
  <si>
    <t>Natuurinclusieve landbouw en verduurzaming. Maar ook biodiversiteit en goede luchtkwaliteit (aantal veevoerbedrijven). Niet verrommelen met huidige technologie (potentie waterstof) =&gt; scen 4</t>
  </si>
  <si>
    <t xml:space="preserve">In het bos heb je enorme overlast van de A30. Daarom geen windmolens toevoegen (lage tonen). </t>
  </si>
  <si>
    <t>Geloof in huidige faciliteiten, gaat wel om iets breders dan Lunteren.</t>
  </si>
  <si>
    <t>Behouden leefruimte voor inwoners en landbouw voor eigen behoefte.</t>
  </si>
  <si>
    <t>Is lid dorpsraad en heeft deze zelf opgesteld.</t>
  </si>
  <si>
    <t>Lunteren is verenigingsdorp, goed voor fysieke en mentale gezondheid. En behouden huidige faciliteiten.</t>
  </si>
  <si>
    <t>Zie boven</t>
  </si>
  <si>
    <t xml:space="preserve">Met mitsen en maren, toch meest scenario 4. </t>
  </si>
  <si>
    <t>Voorbeeld gaswassers op dak intensieve veehouderij.</t>
  </si>
  <si>
    <t xml:space="preserve">Wel eigen intrinsieke motievatie. Mountainbike route mooi voorbeeld. </t>
  </si>
  <si>
    <t>Actief beleid, omdat het hele samenleving ten goede komt.</t>
  </si>
  <si>
    <t>BREAKOUT 2 - 19 april 2021 - Lunteren 5</t>
  </si>
  <si>
    <t>Gemeente laat initiatiefnemers van woningbouw te ver komen zodat je ze niet meer kan stoppen. Zoals bij uitbreiding De Stroet. Goed als er voor de zone A30 wordt gekozen. Veel meer vooraf sturen. Woningbouw afstemmen op huidige behoefte. Leegstand industrieruimte slim omzetten naar woningbouw (transformatie). Vooral voor de starters.</t>
  </si>
  <si>
    <t>Lastig verenigbaar. Binnen Lunteren locaties transformeren (inbreiding). Kritisch kijken naar doelgroepen. Bouwen voor doorstroming. Zeker in verband met de vergrijzng van het dorp.</t>
  </si>
  <si>
    <t>Onafhankelijk onderzoek doen naar stabilisatie: alleen bouwen op basis van lokale behoefte. Het is lastig deze twee opgaven te verenigen. Zoeken naar meer leefruimte per persoon.</t>
  </si>
  <si>
    <t>Kijk eens naar organisaties in het dorp die grote oppervlaktes bestrijken die op den duur kunnen worden omgevormd naar woningbouw. Ouderen dichtbij station. Slim ruimtegebruik. Bouwproductie uitfaseren.</t>
  </si>
  <si>
    <t>Ga meer sturen op doelgroepen. Houd instroom beperkt door niet teveel te bouwen.</t>
  </si>
  <si>
    <t>Luchtkwaliteit (fijnstof) en geluidsoverlast (van windmolens) tegengaan. Actief beleid op voeren.</t>
  </si>
  <si>
    <t>Faciliteiten (sport) blijven ondersteuenen. Lokale en korte ketens stimuleren. Educatief aspect meenemen bij thema "food".</t>
  </si>
  <si>
    <t xml:space="preserve">Restaurants stimuleren korte ketens toe te passen. Markthal lokale producten. Snackbars demotiveren. Lokaal voedsel dichtbij, logistiek verminderen. </t>
  </si>
  <si>
    <t>Verenigingsleven blijven stimuleren en ruimte bieden. Sociale cohesie en mentale gezondheid staan centraal.</t>
  </si>
  <si>
    <t xml:space="preserve">Bij (her)inrichting openbare ruimte ruimte voor voetgangers en fietsers. Sporten in de buitenruimte. Onbegrijpelijk dat er biomassacentrales zijn = zeer slechte luchtkwaliteit. </t>
  </si>
  <si>
    <t>Schaalvergroting is nodig om bedrijven rendabel te blijven. Veel gaat naar het buitenland. Korte ketens goed, maar let op de concurrentie van de supermarkten. Wat kan je daarin doen.</t>
  </si>
  <si>
    <t>Wij als bewoners moeten bij de boer gaan kopen. Gemeente kan dit promoten bij de eigen inwoners en evt in samenwerking met de Food Valley regio.</t>
  </si>
  <si>
    <t>Korte ketens stimuleren. Kosten voor consument niet omhoog daardoor. Verbinding tussen land en bord op tafel inzichtelijke maken. Gemeente kan actieve rol spelen door subsidies te verstrekken zodat ze niet hoeven stoppen. In overheidsgebouwen duurzaam voedsel verkopen in de kantine.</t>
  </si>
  <si>
    <t>Productie en verkooppunten beter koppelen. Landwinkels. Fruit- en groenteteelt: jammer dat het er in de gemeente niet is. Inzetten op korte ketens en streekproducten. Kwaliteit is goed.</t>
  </si>
  <si>
    <t>Convenant met middenstand/ horeca om (bijv 50%) landbouwproducten van lokale boeren af te nemen waar mogelijk. Doel is afstand verkleinen en lokale inkoop. Stimuleer die boeren die willen transfmeren naar circulaire landbouw. Versneld vormgeven door investeringslasten boeren te verlagen.</t>
  </si>
  <si>
    <t xml:space="preserve">Dit thema wordt niet lokaal opgelost, maar regionaal en nationaal (kernenergie). Zonnepanelen op de daken, niet in het veld.  Biomassa is een miskleun. Op lange termijn waterstof, nu te duur om </t>
  </si>
  <si>
    <t>We gaan er alleen maar last van hebben. Kort cyclische ontwikkeling. Windmolens niet recyclebaar bijv. Stimuleer minder verbruik, vooral bij bedrijven. Lange termijn meer voor waterstof productie gaan.</t>
  </si>
  <si>
    <t xml:space="preserve">Energieopwek voor lokale bevolking. Zonnepanelen alleen op industriele daken. Subsidie om daken te versterken. </t>
  </si>
  <si>
    <t>Windmolens A30 okee als deze van het dorp zelf zijn. Winst naar dorp terugvloeien.</t>
  </si>
  <si>
    <t>We hebben nu beperkte duurzame technologieen.  Temporiseer wat afhankelijk van de technologische ontwikkeling. Voorkom "regret" maatregelen. Van het gas af is onbetaalbaar. Kosten van een warmtepomp zijn erg duur. Dit is niet heel duurzaam.</t>
  </si>
  <si>
    <t>NB. Er is een levendige handel in 2e hands windmolens naar Ierland. Ze krijgen daar een tweede leven omdat ze nog niet zijn afgeschreven.</t>
  </si>
  <si>
    <t>BREAKOUT 1 - 19 april 2021 Lunteren 6</t>
  </si>
  <si>
    <t>Dorpsraad Lunteren</t>
  </si>
  <si>
    <t>Voorkeur voor VF of NP. Combinatie natuur en landbouw zou fijn zijn. Wil graag het landelijke karakter behouden. We willen de natuurgebieden sparen, maar ook de landelijke sfeer proeven. Angst voor groei Ede richting Lunteren. Kernhem is ontzettend groot. Stroet wordt 3 keer zo groot, twijfel of dat noodzakelijk is. Projectontwikkelaars kopen alle grond op en maken deals met ambtenaren, alles ligt dus al vast. Geen voorstander van plan zonneweides. Kunnen de daken niet volgelegd worden met zonnepalen? Waarom zit dat  niet in de scenario's? Anders gaat het ten koste van landbouw.</t>
  </si>
  <si>
    <t xml:space="preserve">Als er veel gebouwd wordt, verliezen we dan niet het landelijke karakter. Van belang is dat er niet te veel mensen van buiten komen. Hoe ga je tegenhouden niet alleen voor Lunteranen te bouwen? Van de nieuwbouw gaat het gros niet naar Edenaar/Lunteraan. Er is veel vraag, maar voor wie brengen we het op de markt? Wat hebben Lunteranen eraan dat er zoveel mensen naar Lunteren komen? Je verliest het dorpse, landelijke karakter. Inzetten op dat dat karakter centraal blijft staan. Jonge Lunteranen kunnen niet meer starten zonder hulp ouders. Vraagbehoefte ontwikkelen. Kleine uitbreiding van het dorp. Woningen moeten eerst naar inwoners uit het eigen dorp. Die regel was er vroeger ook, zou terug kunnen komen.  </t>
  </si>
  <si>
    <t>Zorg voor differentiatie in het woningaanbod. Aantal 80-plussers groeit. In toenemende mate behoefte gelijkvloers wonen voor ouderen, in het centrum. Locaties zoeken/hergebruik gebouwen in centrum. Er zijn te weinig woningen voor starters. Gemeente moet regie nemen. Alternatieve vormen goedkoop bouwen, denk aan tiny houses. Laat woningen aansluiten bij de behoefte.</t>
  </si>
  <si>
    <t xml:space="preserve">Natuurlijke proeftuin of beeld dorpsaden. Pleit voor zo min mogelijke groei. Niet bouwen voor mensen van buiten. Alleen voor de behoefte die je als dorp hebt, niet meer. Gemeente moet eigen grond inzetten daar waar nodig. </t>
  </si>
  <si>
    <t xml:space="preserve">Voorkeur voor een scenario  tussen VF en NP in. Je zult ook voor mensen van buiten moeten bouwen. Kern Lunteren raakt ook volgebouwd. Je zult ook iets met de hoogte moeten, en dan niet alleen 3 woonlagen. Kleinkinderen moeten hier ook wonen. Seniorenwoningen zijn ook belangrijk. En je wilt ook nog het bos in kunnen lopen. </t>
  </si>
  <si>
    <t xml:space="preserve">Scenario van de dorpsraden omvat het gemiddelde van scenrario 2 en 3, plus een samenvatting van de dorpsraden.  Bouwplannen rond Westzoom, zijn die  al gelinkt aan de visies of lopen die afzonderlijk? Gespreksleider geeft aan: de omgevingvisie is er nog niet, deze wordt pas eind dit jaar  vastgesteld door gemeenteraad. Omgevingsvisie is op visieniveau voor 2040. </t>
  </si>
  <si>
    <t xml:space="preserve">Boeren moeten vergroten, daar worden ze toe gedwongen. Dat waarborgt ook een stukje natuur. Boeren moeten terrein kunnen opkomen. Kringlooplandbouw goed voor natuur en boeren. </t>
  </si>
  <si>
    <t xml:space="preserve">Voor toekomst dorp moet je toe naar meer naar kleinschaligheid van de landbouw. Maar dat is moeilijk rendabel te maken met alleen streekproducten. Misschien wel als deze als  nevenactiviteit worden toegevoegd. Misschien moet je ook wel deels verhuur (bewoning) toestaan. </t>
  </si>
  <si>
    <t>Van belang is dat de gemeente een langetermijnperspectief schetst en duidelijk geeft over welke grond waarvoor gebruikt wordt. Als bijv. op voormalige landbouwgrond woningen worden gebouwd, klagen bewoners over de boeren om hen heen.  Het initiatief 'Eten uit de streek' is een goede oplossing, laten we daarvoor gaan. Boeren hoeven  dan misschien ook niet uit te breiden. Als dorp heb je geen grip op bepaalde ontwikkelingen, het is van belang dat je zelf ook weer grip op de markt krijgt. 'Eten uit de streek' is ook in economisch opzicht een goede oplossing, daar zitten al acties op.</t>
  </si>
  <si>
    <t xml:space="preserve">Combinatie landbouw en natuur spreekt aan. We moeten minder producten uit het buitenland halen.  Dat is goed voor boeren, duurzaamheid. Korte keten is  van belang. </t>
  </si>
  <si>
    <t xml:space="preserve">Geen voorkeur voor toekomstbeeld. Niet zo mee bezig gehouden. </t>
  </si>
  <si>
    <t xml:space="preserve">Bij scenario NP krimpt landbouw. Mee eens, maar boeren mogen dan ook meer grond hebben. Boeren  worden gedwongen tot schaalvergroting, ze hebben grond nodig. Om aan landelijke woningopgave te kunnen voldoen, zuidkant Lunteren uitbreiden. Jeugd wil in Lunteren blijven wonen. Je kunt iets uitdijen buiten de dorpskern. In hoeverre is inbreiding optie? Leegstaande industriële panden bieden wellicht mogelijkheden.   </t>
  </si>
  <si>
    <t>Dit  is de eigen verantwoordelijkheid van  mensen zelf. De gemeente kan ook nevenactiviteiten van boeren stimuleren als het gaat om gezondheid inwoners  dat kan gemeente wel stimuleren. Gemeente kan ook rol pakken als er al 3 snackbars zijn.</t>
  </si>
  <si>
    <t xml:space="preserve">De gemeente moet aandacht voor fijnstofproblematiek houden. Je hoort de A30, die is sterk aanwezig in het dorp. </t>
  </si>
  <si>
    <t xml:space="preserve"> Dit is eigen verantwoordeijk van mensen zelf, niet van gemeente. </t>
  </si>
  <si>
    <t xml:space="preserve">De gemeente kan een rol pakken als het gaat om speelruimte voor kinderen. Fijnstof kan de gemeente ook een rol pakken. </t>
  </si>
  <si>
    <t>BREAKOUT 2 - 19 april 2021 Lunteren 6</t>
  </si>
  <si>
    <t>Vroeger was er weinig ruimte voor groen. Zandscheer is al heel anders opgezet. Stroet heeft gigantische stroken groen, zonde van de ruimte.  Denk dus na over waar je groen aanbrengt. De oude wallen verdwijnen in het fabrieksgedeelte. Het groen van de Stroet brengt het dorp weinig, behave een  barrière voor distributiecentra. Woonwijken hebben wel meer groen nodig.</t>
  </si>
  <si>
    <t xml:space="preserve">Het is een gevecht om de vierkante meters. Er is eigenlijk maar één optie, de hoogte in (in algemene zin, niet per se in Lunteren). </t>
  </si>
  <si>
    <t xml:space="preserve">Kies eens een totaal andere invalshoek. Bouw bijvoorbeeld een nieuw dorp. Kies een nieuwe plek voor bijv. 10.000 inwoners.  Kijk waar je vrije ruimte hebt. Je moet dan wel iets opgeven, bijvoorbeeld Wekeromse zand. Kijk niet op de korte termijn.  </t>
  </si>
  <si>
    <t xml:space="preserve">Er is een rol voor de gemeente als het gaat om het stimuleren van duurzaamheid. Bijvoorbeeld daken vol leggen met zonnepalen. Maak elke woning zelfvoorzienend. Gebruik schuurdaken van boeren. </t>
  </si>
  <si>
    <t xml:space="preserve">Door stikstof en CO2-regels  gebeurt er te weinig. Daardoor kan Ede ook weinig in de woningopgave betekenen.  </t>
  </si>
  <si>
    <t xml:space="preserve"> </t>
  </si>
  <si>
    <t xml:space="preserve">Windmolens zijn prachtige machines. Maar is het cradle to cradle? Zijn er bij de gemeente al ideeen waar deze komen? Gespreksleider geeft aan: het is een ingewikkelde discussie, het is een opgave voor de regio. Er zijn ideeën voor windmolens langs A30/A12. Zonneveld lastig. </t>
  </si>
  <si>
    <t>Hoe doe je dat: van gas af gaan, zonne-energie uit zonnepanelen opslaan. Lastige vraag voor inwoners. Opvallend is dat er weinig  laadpalen zijn voor elektrische auto's.</t>
  </si>
  <si>
    <t>Vraag van gespreksleider: waar verdient een Lunteraan borenham mee? Antwoord: Lunteranen zijn harde werkers.</t>
  </si>
  <si>
    <t xml:space="preserve">Wie bepaalt de groei? Gespreksleider legt uit: Je hebt autonome groei, omdat er kinderen worden geboren. En je kunt groei stimuleren. Ede is van oudsher gegroeid (60% autonoom-40% import). Prognose is: er komt een grote vraag op de regio af. Hoe ga je daarmee om? Daar kun je keuzes in maken. Dat ligt in de omgevingsvisie voor. </t>
  </si>
  <si>
    <t xml:space="preserve">Wat van belang is voor het dorp: inzetten op kleine ondernemers. Grootschalige bedrijvigheid concentreren op grote terreinen bij Ede. In alle kleine kernen geen groot distriutiecentrum plaatsen. Inzetten op kleinschalige ondernemers en ambachten. Winkels behouden. Maakt onderdeel uit van het woongenot, was de reden voor de inwoner om in Lunteren te gaan wonen. </t>
  </si>
  <si>
    <t>BREAKOUT 1 - 19 april 2021 Lunteren 7</t>
  </si>
  <si>
    <r>
      <t>Deelnemer 4</t>
    </r>
    <r>
      <rPr>
        <b/>
        <i/>
        <sz val="11"/>
        <color theme="1"/>
        <rFont val="Calibri"/>
        <family val="2"/>
        <scheme val="minor"/>
      </rPr>
      <t xml:space="preserve"> (alleen via chat)</t>
    </r>
  </si>
  <si>
    <t>Saneren landbouw, terugdringen ruimteconsumptie en stikstofuitstoot komt hier het beste naar voren. Visie dorpsraad spreekt aan vanuit kern - maar lost dit voldoende op?</t>
  </si>
  <si>
    <t>En anders de Natuurlijke Proeftuin. Kringlooplandbouw van belang. Maar ook dat dorp en stad niet in elkaar overvloeien. Ede moet het zich niet laten aanleunen dat ze het probleem voor de Randstand moeten oplossen. Het is hier toch levendig genoeg. Waarom niet bijbouwen in Limburg of het Noorden?!</t>
  </si>
  <si>
    <t>Geen voorkeur voor 1 scenario. Als boeren stoppen, dan kun je best wat met de grond. Visie dorpsraad te terughoudend - jongeren zijn op zoek naar woning! Je moet Lunteren niet willen houden zoals het is. Waarom geef je mensen met binding geen voorrang ook op de koopmarkt (was vroeger zo) - mn bij middensegment.</t>
  </si>
  <si>
    <t>Geen toelichting. Microfoon doet het niet. Woningen vooral voor 'eigen' mensen bouwen. Behoud het buitengebied. Lunteren moet geen voorstad van Ede worden.</t>
  </si>
  <si>
    <t xml:space="preserve">bouwen op stukken waar landbouw stopt of waar minder waardevolle natuur is. Er is strijd om ruimte, dus je moet 'wat'. Duurzame energie van belang. Functiecombinaties maken: alle daken van zonnepanelen voorzien. Geen zonneweides want de ruimte is schaars - dus je moet geen groene ruimte gaan bedekken. Ga ook bos aanplant - is klimatologisch goed! </t>
  </si>
  <si>
    <t xml:space="preserve">Met oog op de milieueisen, druk op agrariers - kan ingezet worden ovor woningen of zonneweides. Maar twijfels over of we zonneweides moeten willen. Plant eerst de daken maar vol (bv van distributiecentra). </t>
  </si>
  <si>
    <t>Beperken landbouw. Boeren willen stoppen. We produceren veel voor buitenland, dus grote schuren kunnen weg: mooie woningen, leuke buurtjes: parken/natuur neerzetten. Zonnepanelen en windmolen zoveel mogelijk op daken en plekken waar er geen last van is.</t>
  </si>
  <si>
    <t xml:space="preserve">Geen zonneweiden. Kringloop vereist meer grond. Opbrengt per hectare mogelijk minder. </t>
  </si>
  <si>
    <t>In dit scenario behoudt Lunteren karakter met veel natuur.</t>
  </si>
  <si>
    <t xml:space="preserve">En anders weer natuurlijke proeftuin. GEEN behoefte aan reuring! Anders was ik wel in de stad gaan wonen. </t>
  </si>
  <si>
    <t>Vind het ook van belang dat Lunteren jong blijft en zich wat ontwikkeld met de tijd mee.</t>
  </si>
  <si>
    <t>In eerste instantie verantwoordelijk van mensen zelf. Overheid moet vooral schade beperken / aanpakken: luchtkwaliteit. Aanpak ammoniak, Co2, stikstof. Want schadelijk voor gezondheid.</t>
  </si>
  <si>
    <t>Luchtkwaliteit moet goed zijn. Fijnstof etc. aanpakken. Bedrijvigheid in de buurt van de bebouwde kom voorkomen. Windmolens niet dicht op bebouwde kom. Is in Duitsland niet voor niets 600m min. afstand. Geen natuur weghalen (bv bos afzetten door particulieren).  ook inzetten op gezonde voeding - bij verkoop en ook bv op scholen.</t>
  </si>
  <si>
    <t>Vooral luchtkwaliteit van belang. Behoud zoveel mogelijk natuur, draagt ook bij aan gezondheid.</t>
  </si>
  <si>
    <t>BREAKOUT 2 - 19 april 2021 Lunteren 7</t>
  </si>
  <si>
    <r>
      <t xml:space="preserve">Deelnemer 3 </t>
    </r>
    <r>
      <rPr>
        <b/>
        <i/>
        <sz val="11"/>
        <color theme="1"/>
        <rFont val="Calibri"/>
        <family val="2"/>
        <scheme val="minor"/>
      </rPr>
      <t>(niet aanwezig in tweede breakout room)</t>
    </r>
  </si>
  <si>
    <r>
      <t xml:space="preserve">Deelnemer 4 </t>
    </r>
    <r>
      <rPr>
        <b/>
        <i/>
        <sz val="11"/>
        <color theme="1"/>
        <rFont val="Calibri"/>
        <family val="2"/>
        <scheme val="minor"/>
      </rPr>
      <t>(geen opmerkingen meer in chat deze ronde)</t>
    </r>
  </si>
  <si>
    <r>
      <t xml:space="preserve">Deelnemer 5 </t>
    </r>
    <r>
      <rPr>
        <b/>
        <i/>
        <sz val="11"/>
        <color theme="1"/>
        <rFont val="Calibri"/>
        <family val="2"/>
        <scheme val="minor"/>
      </rPr>
      <t>(nieuw in tweede breakout room)</t>
    </r>
  </si>
  <si>
    <t>Hier is al ontzettend veel over nagedacht en er is veel mogelijk! Alleen: het is nog wat onwennig - je moet er echt voor willen kiezen. Plant vooral veel bomen ivm het klimaat.</t>
  </si>
  <si>
    <t>Laat de natuur, de natuur. Je kunt wel willen combineren. Een park en natuur in de stad is gekunsteld. Daar komen minder dieren op af etc. Behoud de natuur en beperk woonoppervlak (ook door gewoon kleinere huizen).</t>
  </si>
  <si>
    <t>Plant bomen. Ben niet voor niks in Lunteren komen wonen. Zet het buitengebied niet vol met huizen. We moeten kleiner leren leven (qua oppervlak). Zorg voor groene tuinen, nestkastjes etc. Wees zuinig op Lunteren</t>
  </si>
  <si>
    <t>Iedereen ophokken (pandemie) en dan gaan praten over gezondheid - dat is ironisch. Ziet wel heil in verkoop lokale producten in het dorp.</t>
  </si>
  <si>
    <t>Behoud de natuur. De bos. Nu is stukje bos afgezet door particuliere eigenaar (De Werelt). Dat vindt men vreselijk.</t>
  </si>
  <si>
    <t xml:space="preserve">De gemeente zou een koppeling moeten maken tussen agrariers en dorp. Een korte vers-afzet route voor producten. Dan kunnen ze ook een betere prijs krijgen. Restaurants stimuleren gezond menukaart etc. Lunterse boer mooi voorbeeld: eigen moestuin. </t>
  </si>
  <si>
    <t xml:space="preserve">Voor bepaalde delen agrarische sector zal het gewoon niet meer houdbaar zijn (denk bv aan bioindustrie). Ook gezien pandemie. Het is een groeiproces om om te gaan. </t>
  </si>
  <si>
    <t>Is van de zotte dat soja uit brazilie hierheen komt en wij vervolgens 80% onze varkens exporteren. Is echt van belang dat we meer circulair gaan werken. Denk dat mensen het geld er wel voor over hebben. Zeker als je weet van wie je het koopt. Zou mooi zijn om verkoop lokale producten grootschaliger te organiseren (boeren samenwerken). Kunnen mensen ook lekker langsfietsen = gezond...</t>
  </si>
  <si>
    <t>Er is steeds de druk om de landbouw intensiever te maken. De gemeente/overheid moet de oneigenlijke subsidies afbouwen die nu stimuleren om groter te worden. Dat helpt de agrariers om meer circulair te werken.</t>
  </si>
  <si>
    <t>Energiecooperaties meer stimuleren - werken goed. Warmtecentrales. Zijn talloze ideeen. Ga niet weer opnieuw het wiel uitvinden! Kijk of je oude ideeen met nieuwe technieken nieuwe leven in kunt blazen. Begin eens met volleggen van al je gemeentelijke eigendommen (scholen, etc)</t>
  </si>
  <si>
    <t>Voor sommige zaken moet je landelijk naar oplossingen zoeken. Kijk goed naar wat je lokaal doet en wat landelijk of zelf internationaal. Je moet er voor waken dat je geen panieksprongen maakt, zoals velden vol leggen met zonnepanelen. Want dan zit je straks vast omdat je contracten hebt lopen met energiebedrijven etc. Dan geef je je natuur uit handen. Ouderen kun je overhalen om zonnepanelen te nemen met pandgebonden zonnepanelen. Dat ze er desnoods niet voor hoeven te betalen.</t>
  </si>
  <si>
    <t xml:space="preserve">Wek juist zo min mogelijk energie lokaal op. Want die kleine dingen zijn minder efficient. Zet het op de noordzee. </t>
  </si>
  <si>
    <t>BREAKOUT 1 - 19 april Lunteren 10</t>
  </si>
  <si>
    <t>inwoner</t>
  </si>
  <si>
    <t xml:space="preserve">raadslid </t>
  </si>
  <si>
    <t>student</t>
  </si>
  <si>
    <t>Of het beeld van de dorpsraad. Bedrijvigheid is ook belangrijk, dus dat zou ook moeten terugkomen in het beeld vd dorpsraad. Gemeente Ede staat voor een grote opgave, daar moeten we als Lunteren ook ons aandeel in nemen.</t>
  </si>
  <si>
    <t xml:space="preserve">Al heeft Lunteren best wat draagvermogen om te groeien, bijv bij de Westzoom. Moet wel z'n karakter behouden, maar ook de voorzieningen en bijv detailhandel moeten voldoende draagvlak houden zodat toekomstige generaties ook goed kunnen leven. Liefst bouwen met voorrang voor Lunteranen. Hij denkt ook dat er wel wat appartementen kunnen passen in Lunteren. Betaalbaar, voor jongeren en ouderen bijvoorbeeld. </t>
  </si>
  <si>
    <t>Of het beeld van de dorpsraad. Dorpen moeten niet aan elkaar groeien, groene ruimte moet gekoesterd en beschermd worden.</t>
  </si>
  <si>
    <t>Neemt deel als toehoorder</t>
  </si>
  <si>
    <t>neemt deel als toehoorder</t>
  </si>
  <si>
    <t>Zonnevelden geen goed plan! Langs A12 zouden panelen komen, bij bioscoop. Verder zoveel mogelijk op daken. Groei (woningbouw) zoveel mogelijk opvangen in Kernhem-Noord. In Lunteren dan vooral voor de eigen ouderen en jongeren extra bouwen.</t>
  </si>
  <si>
    <t>Landbouw en veeteelt moeten steeds meer circulair en natuurinclusief. Moeten boeren geld en ruimte voor krijgen. Met een strook dichtbij natuur beginnen en dan langzaam uitbreiden. Dus eerst de meest urgente transities uitvoeren, in plaats van een 'lappendeken' van initiatieven. Geen zonnevelden, zoveel mogelijk daken (op bedrijventerreinen en loodsen en schuren in het buitengebied). Uitbreiding windmolens zal ook onontkoombaar zijn.</t>
  </si>
  <si>
    <t>Of beeld dorpsraad. Geen zonnepanelen op groen, eerst daken vol leggen. Er zijn grote bedrijventerreinen: zet daar panelen op. Windmolens: prima op kruist A12-A30, zij het met mate. Landbouw is onze geschiedenis: agrarisch ondernemers moeten ruimte krijgen om een inkomen te realiseren. Graag wel natuurinclusief, maar daar is niet altijd voldoende ruimte van (dus dat moet je ook 'groter' zien dan alleen in eigen regio of land)</t>
  </si>
  <si>
    <t>Als toehoorder: hoe denken mensen over kleinere windmolens bij boerderijen? En over woningbouw wat meer verspreid versus alleen in Lunteren (bij vrijkomende agrarisch bebouwing). Komen we in tweede ronde op terug.</t>
  </si>
  <si>
    <t>Maar dan blijft wel de vraag hangen: wat bied je dan bedrijfsleven aan toekomstperspectief, qua groei- en ontwikkelmogelijkheden.</t>
  </si>
  <si>
    <t xml:space="preserve">Met dien verstande dat er wel wat meer moet worden gebouwd voor specifiek jongeren en ouderen. En ook eens dat er meer/voldoende ruimte en mogelijkheden moeten zijn voor bedrijfsleven: kleine ondernemers en stoppende agrariers. Uitbreiding Stroet is een goede ontwikkeling, voor Lunterse bedrijven. </t>
  </si>
  <si>
    <t>Of het beeld van de dorpsraad: groei in de bestaande kern(en), volzetten van de Stroet naar Westzoom is wellicht al gelopen race. Gebied richting A30 eventueel ook nog wat ontwikkelen, maar meer ook niet. Het moet niet verder aan elkaar groeien. Qua bedrijvigheid: tussen Stroet en Westzoom ontstaat nog aardig wat ruimte. Daarna zal het wellicht verder moeten ontwikkelen aan de andere kant van de Postweg.</t>
  </si>
  <si>
    <t>Toehoorder, maar ook geboren en getogen Lunteraan</t>
  </si>
  <si>
    <t>Nee, is eigen verantwoordelijkheid. Maar wel fijn als gemeente een rol speelt in het leggen van routes voor wandelen, fietsen, etc.</t>
  </si>
  <si>
    <t>Nee, eigen verantwoordelijkheid wat wij eten en doen. Maar gemeente is wel verantwoordelijk voor een gezonde leefomgeving met voldoende ruimte voor sporten, bewegen, met schone lucht. Gemeente ook verantwoordelijk voor zo veilig mogelijk verkeer. Jeugd nu nog te vaak onveilig op de weg, naar en van school.</t>
  </si>
  <si>
    <t>Nee, is verantwoordelijkheid van de mensen zelf! Moet gemeente zich niet mee bemoeien. En gemeente moet niet ongebreideld blijven groeien, waardoor er ook niets steeds grotere druk op openbare/groene ruimte komt</t>
  </si>
  <si>
    <t>BREAKOUT 2 - 19 april Lunteren 10</t>
  </si>
  <si>
    <t>Plan C Kernhem-Noord zou grootste nood moeten ledigen voor de groei van gemeente Ede als geheel, verder in Lunteren dan met voorrang voor Lunteranen.</t>
  </si>
  <si>
    <t>Groeien tot Westzoom prima, maar dan niet met standaard woningbouw (eensgezin en eigen tuintjes) en ook wat intensiever en vernieuwender. Kijk ook naar ruimte voor gemeenschappelijk groen, waarbij je meer deelt en ook (meer) ruimte voor groen overhoudt. In Lunteren kunnen wel wat appartementen ontwikkeld worden.</t>
  </si>
  <si>
    <t>Er is ergens een keer een grens aan de groei, zo eenvoudig is het ook wel. Verder moeten we heel zuinig zijn op ons erfgoed en landschap, met oa engen en buurtbos. Heel veel groen om eigen huizen zou ook een grote winst zijn: dan krijg je ook al veel meer groen, als mensen hun eigen tuin minder bestraten en meer vergroenen. Voorheen werden in Lunteren wel vaker grote woningen opgekocht en dan opgesplitst in 2 woningen. Maar dat mag niet meer, denkt hij, van de gemeente.</t>
  </si>
  <si>
    <t xml:space="preserve">Vergroenen op eigen kavel inderdaad leuke projecten. Kan ook met bijv regentonnen, naar een project als 'steenbreek' waar mensen bloemzaad of vogelkastjes krijgen als ze stoeptegels inleveren. En inderdad: hoe groot willen we worden als gemeente Ede? En hoeveel m2 hebben we dan allemaal nodig? </t>
  </si>
  <si>
    <t>Mengen van doelgroepen werkt niet altijd (in de praktijk / terwijl het op papier heel logisch kan klinken).</t>
  </si>
  <si>
    <t xml:space="preserve">Is onderwerp voor een avond an sich! Er is veel creativiteit onder agrarische ondernemers, om nevenverdiensten te realiseren met bijv een landwinkel of een recreatieve functie. Nog groter is vaak niet de oplossing, maar eerder zoeken naar meer diversiteit om risico's en verdiensten te spreiden. Dat zouden we als gemeente moeten faciliteren en adviseren over wat wel en niet kan. </t>
  </si>
  <si>
    <t>Agrariers in dit gebied hebben een grote uitdaging. Eigenlijk niet echt geschikt voor allerlei akkerbouw en ook niet voor melkvee. Daarom hier focus op eieren en vlees: relatief weinig grond voor nodig. Hoe kunnen we dan toch werken aan betere prijzen? Dat red je niet met alleen een landwinkel, zal meer voor nodig zijn. Onder andere lobby richting de winkelketens en inkooporganisaties.</t>
  </si>
  <si>
    <t>Terug naar onze eigen verantwoordelijkheid: iedereen wil voor dubbeltje op eerste rij zitten. Consument (dus wij allen) moet bereid zijn om eerlijke prijs te betalen voor de producten Dan hoeven boeren ook niet meer op te schalen bij steeds kleiner wordende marges. Boeren willen niet perse alleen maar groter en groter, maar worden door het systeem gedwongen. Is in Ede veel aandacht voor, maar het is wel een lastige opgave. Boeren hebben zelf overigens ook een verantwoordelijkheid om te experimenten, vernieuwen en diversificeren. Wereldmarkt (produceren voor export) is grillig. Diversificeren is belangrijk, andere verdienmodellen, bijvoorbeeld met toeristische functies of energie.</t>
  </si>
  <si>
    <t>Gemeente kan/moet beter meedenken, niet zeggen dat iets 'gewoon' niet kan of mag. Boeren moeten eigenlijk gewoon als boeren hun brood kunnen verdienen. Voor veel activiteiten (bijv zonnebloemen) is geen waardering. Er is veel onwetendheid bij veel mensen over de landbouw en issues die daar spelen. Je wordt als boer vaak 'weggezet' als deel van het probleem. Gaan zelf dit jaar ook experiment aan met nieuwe producten (chicorei), vanuit de gedachte van 'proeftuin'.</t>
  </si>
  <si>
    <t>Moest eerder weg.</t>
  </si>
  <si>
    <t>Wilde graag zelf investeren in zon op dak van de buurman (boer). Lukte niet. Maar uiteindelijk via een corporatie alsnog geinvesteerd in een 'dak in de buurt'. Nog geen perfect systeem: zon is vooral overdag en in de zomer. Dus ook wind zal wel nodig zijn, maar daar kan Ede niet zoveel in betekenen op landelijke schaal. Wellicht is investeren in het buitenland dan nog beter, bijvoorbeeld waterkrachtenergie van elders.</t>
  </si>
  <si>
    <t>Windmolens zijn horizonvervuiling, maar voor zonnepanelen wel veel mogelijkheden. Zou bij energietransitie het liefst zelfvoorzienend te zijn en dan niet in een collectief of iets dergelijks. Heeft hij nu wel gedaan zolang het zelf nog lastig is. Sommige opgaven moet je ook op een groter schaalniveau zien op te lossen, en niet op gemeenteniveau.</t>
  </si>
  <si>
    <t>Deelnemer 8</t>
  </si>
  <si>
    <t xml:space="preserve">Karakter van het dorp behouden door beperkt te groeien en verdere verdichting te vermijden. Verdichting kan in Ede Stad. Aan de rand van Lunteren appartementen realiseren en verder passende woningbouw.  Onze natuur is schaars en kunnen we mogelijk uitbreiden. Zorg dat er doorkijkjes/groene gedeeltes in het dorp blijven. Bouw met behoud van kwaliteit. Kijk bij bepaling bouwgebieden welke de natuur het minst aantasten. Kijk naar de manier van inschrijving bij bouwprojecten. Stimuleer als gemeente de makelaars en bouwers om de woningen eerst voor Lunteranen te koop te zetten. Kijk in het kader van duurzaamheid ook naar de reisafstand woon-werkverkeer.  </t>
  </si>
  <si>
    <t xml:space="preserve">Karakter van het dorp behouden. Wel meegaan met de tijd, zodat de lokale economie kan blijven bestaan. Vanuit het juiste perspectief beperkte groei bebouwing. Groei is nodig voor eigen jongeren en ouderen.  Volgens de cijfers was de instroom van buiten bijna de helft. Beperkt de instroom van buiten voor nieuwbouw door hier meer op te sturen. Zorg ook voor natuurbehoud. </t>
  </si>
  <si>
    <t>Groei van lunteren is nodig voor jongeren en senioren. Betaalbare woningbouw voor eigen inwoners ook buiten de kern. Verdichting is niet te voorkomen als er in de kern gebouwd wordt. Ruimte voor wat Lunteren wil en geef de dorpsraad een rol bij de uitvoering visie.</t>
  </si>
  <si>
    <t xml:space="preserve">Landbouwgrond maximaal behouden. </t>
  </si>
  <si>
    <t>Er dient vraaggestuurd gebouwd worden. Een wijk bouwen betekent dat inwoners van buiten komen. Ook de kinderen van deze mensen willen in Lunteren blijven en zo vergoot zich het probleem. Werk met intekenlijsten voor Lunteranen, zodat naar behoefte gebouwd kan worden.</t>
  </si>
  <si>
    <t xml:space="preserve">Geef boeren naast landbouw een rol in het buitengebied. Denk aan het beheren van de natuur/het landschap al dan niet tegen vergoeding. Dit om te zorgen dat het mooi blijft en klompenpaden voor recreatief gebruik worden onderhouden.  </t>
  </si>
  <si>
    <t xml:space="preserve">Boeren moet kunnen concurreren i.v.m. realistisch verdienmodel. Meer intensivering kan goed uitwerken. De industrie kan een voorbeeld nemen aan de boeren qua reductie stikstof. Als men volledig over gaat op een biologisch verdienmodel, dan is het gevaar de producten uit het buitenland worden gehaald waar vrij geproduceerd kan worden. Biologische producten zijn duurder en niet iedereen kan dit betalen. Nederland is het tweede agrarisch exportland te wereld. Deze positie moeten we versterken door technologische vernieuwig in samenwerking met de Wageningse Universiteit. Ga samen op zoek naar de mogelijkheden om natuur, de agrarische functie en technoglische ontwikkelingen te combineren. </t>
  </si>
  <si>
    <t xml:space="preserve">Karakter van het dorp te behouden door het bos en de weilanden te behouden. Gemeente probeer hierop te sturen. </t>
  </si>
  <si>
    <t>Karakter van het dorp te behouden door een agrarisch dorp blijven. Echter zijn er in 2040 nog veel meer agrariers verdwenen. Door regelgeving van de overheid is er minder belangstelling om agrarier te blijven/worden. Er ontstaat een heel ander beeld als er geen agrariers meer zijn. Er komt meer recreatie en vooral rijkere mensen, veelal met paarden, kopen de landbouwgrond. Bekijk het buitengebied opnieuw. Mogelijk kan de grond gepacht worden, zodat de agrarische activiteiten/ landbouw behouden kan blijven. Als een boer in het Lunters buitengebied stopt, laat dan de gemeente de grond kopen voor een goede prijs. Daarn kan men tot goed landschapsbeheer komen.</t>
  </si>
  <si>
    <t xml:space="preserve">Beschrijvingen natuurlijke proeftuin en dorpsraad spreken het meeste aan. Door meer recreatie is een toename van vervuiling van de omgeving. Er zijn steeds minder dieren zichtbaar in de weide. De landbouw wordt door minder boeren met meer grond niet duurzamer. Eet vaker biologisch en betaal daar meer voor. </t>
  </si>
  <si>
    <t>Landbouw is net zo goed natuur. Duurzamer is duurder en mensen willen niet meer betalen.</t>
  </si>
  <si>
    <t>In welk beeld blijft Ede Stad een fijne, leefbare omgeving op de lange termijn? (uit keuzelijst)</t>
  </si>
  <si>
    <t xml:space="preserve">Door Ede Stad te laten groeien kan het centrum ook levendiger worden. Er ontstaat meer ruimte voor allerlei voorzieningen. </t>
  </si>
  <si>
    <t xml:space="preserve">Ga Ede meer als stad zien en inrichten. Het nadeel van veel meer inwoners is dat het drukker wordt op de wegen, zoals de A30 die nu al vol staat. Is het nodig om de groei de faciliteren? </t>
  </si>
  <si>
    <t xml:space="preserve">Ede kan qua groei tien jaar op slot. Geef ruimte aan buitendorpen. </t>
  </si>
  <si>
    <t>Creeer meer verticaal groen. Denk aan houtbouw, want betonbouw is minder CO2 vriendelijk. Stop de groei. Dat is oud principe.</t>
  </si>
  <si>
    <t>Het weren van fastfoodketens gaat te ver. In grote stad zijn initiatieven mogelijk.  Geef de jeugd een keus om gezond te eten of te snacken. Kijk i.v.m. gezondheid naar stikstofproblematiek. Burger is zelf verantwoordelijk voor gezonde levensstijl/sport.</t>
  </si>
  <si>
    <t>Gemeente faciliteren sportverenigingen, zodat jong en oud kan sporten/bewegen. Zorg voor ruimte, zichtbaarheid en bereikbaarheid van de verenigingen.</t>
  </si>
  <si>
    <t xml:space="preserve">Geen rol gemeente. Mensen zijn zelf verantwoordelijk voor gezonde leefomgeving en gezonde levensstijl. Als je biologisch en gezond wil eten koop dat je groenten niet in de supermarkt. Begin met een eigen moestuin en gebruik mest van de boeren.  Er is een schone lucht/goed klimaat door onze prachtige groene omgeving met bos en landbouw. </t>
  </si>
  <si>
    <t>Gemeente faciliteren  biologische landbouw. In de regio FoodValley is geen biologische markt te vinden. Vreemd fenomeen zakken kalk over heide strooien. Neem voorbeeld aan: mts De Groote Voort in Lunteren. Doe inspiratie op bij foodtrucks die vaak ook gezonde snacks aanbieden.</t>
  </si>
  <si>
    <t>Als de doorstroming van senioren wordt gestimuleerd, dan komen er meer woningen vrij. De overheid stimuleert dat ouderen langer zelfstandig kunnen blijven wonen en niet verplaatsen naar bejaardentehuizen. Hoe gaan we dit oplossen? Is er een staatsingreep nodig? Ga gericht bouwen voor jongeren/starters. Stimuleer de doorstroom naar seniorproof/ gemeenschappelijke seniorencomplexen. Hierdoor komen woningen vrij in allerlei prijsklassen en dit bevordert de doorstroom.</t>
  </si>
  <si>
    <t xml:space="preserve">De focus moet komen te liggen op doorstroom. Hierdoor komen er weer woningen vrij voor starters. De cijfers laten zien dat er veel instroom is van buiten Lunteren, maar niet of het bestaande bouw of nieuwbouw betreft. Maak deze cijfers ook zichtbaar. Kijk ook naar het soort huizen dat erbij gekomen is, namelijk 60% dure woningen. </t>
  </si>
  <si>
    <t xml:space="preserve">Vorm woongemeenschappen rond een ideeel doel. Denk aan een complex met twee woonlagen en een gemeenschappelijke ruimte. Misschien is een combinatie van starters en senioren mogelijk.  Aan senioren kan bepaalde zorg geboden worden en er kan een moestuin aangelegd/bijgehouden worden.  Een win-win situatie om eenzaamheid te voorkomen en samen leuke dingen te doen. Mogelijk kunnen woningstichtingen huurwoningen verkopen tegen prijzen die bij de kwaliteit passen.  </t>
  </si>
  <si>
    <t xml:space="preserve">Bouwen voor jongeren en ouderen. Bestaande voorraad deels in de hand. Nieuwbouw kan met inschrijvingslijst. </t>
  </si>
  <si>
    <t>Verbeter de fietspaden tussen de dorpen, zodat er een betere verbinding ontstaat. Kijk ook naar de straatverlichting i.v.m. veiligheid. Naar Ede is het fietspad uitnodigend door een goede scheiding tussen de autobaan, maar naar Barneveld niet.</t>
  </si>
  <si>
    <t xml:space="preserve">Gemeente faciliterende functie richting verenigingen en inwoners. Stel kaders, ga niet besturen en stimuleer op verschillende vlakken. Benut het buitengebied (bos) optimaal en onderhoud deze goed, zodat beschikbaar en begaanbaar blijft. </t>
  </si>
  <si>
    <t>Sommige recreatieve fietspaden zijn aan de smalle kant. Bij Ginkelse heide ligt een goed fietspad.</t>
  </si>
  <si>
    <t xml:space="preserve">Regio Foodvalley en wur dichtbij, dus kijk naar infrastuctuur agrarisch ondernemers en koppel dit aan technologische ontwikkelingen. Intensivering om aan voedselvraag te voldoen kan alleen met technolgoie. </t>
  </si>
  <si>
    <t xml:space="preserve">Nederland is een klein land waar de voedselvoorziening is geintensiveerd. Dit kan verminderd worden door delen van kennis met andere landen. </t>
  </si>
  <si>
    <t>Het aantal dieren wordt al jaren minder.</t>
  </si>
  <si>
    <t>We realiseren niet welke rekening op ons af komt. Zonnepanelen op daken prima. Geen industrialisering van het landschap. Verandering infrastructuur is ingrijpend. Gebruik alle middelen om energieneutraal te worden. Aardgas is prima. Ook Kernenergie kan bijdragen aan de klimaatdoelstelling. Alleen zon en wind is niet voldoende.</t>
  </si>
  <si>
    <t>Gemeente stimulerende functie. Focus op zonnepanelen bij energiebedrijven i.p.v. bewoners. Sportverenigingen zonnepanelen op daken.</t>
  </si>
  <si>
    <t>Groei van mensen beperken. Minder groei, minder stroom, minder bedrijven en minder woningen. Windmolens van 170/180 meter hoog niet bij een dorp i.v.m. slagschaduw. Geen weilanden met zonnepanalen. Aardgas kan. Mogelijk dat nieuwe technologie als waterstof iets kan bieden. Geen fan van kernenergie i.v.m. afbreken en opslag.</t>
  </si>
  <si>
    <t>Geen zonnevelden.</t>
  </si>
  <si>
    <t>Gedeelte De Stroet en Westzoom ideaal voor woningen i.p.v. bedrijventerrein. Drang van projectontwikkelaars om allerlei groene grondpercelen te bebouwen met maatschappelijk tegenprestatie. Maatschappelijk tegenprestatie: onderhoud bos, Lunterse Beek en groenstroken bij De Stroet. Een derde partij profiteert. Andere partijen werken hieraan mee, want zij hebben geld nodig voor onderhoud. Welke rol kan de gemeente hierin spelen?</t>
  </si>
  <si>
    <t xml:space="preserve">Waarom wordt De Stroet uitgebreid richting het dorp en niet aan de andere kant van de A30? Dit was een mooie plek voor woningbouw voor jongeren en senioren.  </t>
  </si>
  <si>
    <t>Door De Stroet aan de andere zijde van de A30 uit te breiden, houden we fijnstof/verkeersdrukte verder van het dorp af. Dit zou ten goede komen van de veiligheid. Onlangs heeft de Dorpsraad een enquete gehouden over De Stroet. Wethouder lijkt dit naast zich neer te leggen. Wat doet de gemeente hiermee?</t>
  </si>
  <si>
    <t>BREAKOUT 1 - 19 april 2021 Lunteren 11</t>
  </si>
  <si>
    <t>BREAKOUT 2 - 19 april 2021 Lunteren 11</t>
  </si>
  <si>
    <t>Deelnemer 1
Ellen van Maanen</t>
  </si>
  <si>
    <t>Deelnemer 2
Hans Blom</t>
  </si>
  <si>
    <t>Deelnemer 3
Anne van Driesten</t>
  </si>
  <si>
    <t>Deelnemer 4
Bernd van de Wetering</t>
  </si>
  <si>
    <t>Deelnemer 5
Harold Jongsma</t>
  </si>
  <si>
    <t>Deelnemer 6
Henk van Geerenstein</t>
  </si>
  <si>
    <t>Deelnemer 7
Eltjo Bethlehem</t>
  </si>
  <si>
    <t>Toehoorder vanuit Dorpsraad</t>
  </si>
  <si>
    <t>Samen met beeld 4 dorspraden.
Hessenweg wordt één lint aan bebouwing als we niet oppassen. Zelfs 2 onder 1 kap, past niet in buitengebied. Hoogbouw past ook niet in Lunteren.
Bedrijven niet tot aan rand van dorp</t>
  </si>
  <si>
    <t xml:space="preserve">Bouwen voor eigen bewoners.
Dorpen aan elkaar groeien is doorn in het oog. Groeien richting goorsteeg kan echt niet.
Groei voor bedrijven is belangrijk. Huidige plannen mogen door. </t>
  </si>
  <si>
    <t>Wonen en werken horen bij elkaar.
Er is meer ruimte nodig voor wonen/werken. Niet dorpen aan elkaar.</t>
  </si>
  <si>
    <t>Lunteren heeft rustige omgeving. Dat is de kracht. Dat dus ook behouden.
Bos in natuurgebieden behouden, heide ook als het kan.</t>
  </si>
  <si>
    <t>Dorp levendiog houden is van belang. Behoud kernen &amp; natuurlijke landbouw. Menging van 3 en 4 scenario.</t>
  </si>
  <si>
    <t>Geen bebouwing buiten kom is belangrijk. Met oog op mooie groen. Geen stilstand, openstaan voor duurzaamheid. Volledig achter beeld dorpsraad</t>
  </si>
  <si>
    <t>Duurzame landbouw is enige manier om vol te houden.
Voor energie dorpsraad alternatief.</t>
  </si>
  <si>
    <t>Randen A30 voor bedrijven
Kern nodig voor woningen. Woongebieden goed benutten. Groen behouden.
 Voor energie dorpsraad alternatief.</t>
  </si>
  <si>
    <t>Landbouw 2e land export, is economisch van belang
Biologische/kringloop landbouw stimuleren</t>
  </si>
  <si>
    <t>Zonneweides wil ik niet. Voor energie dorpsraad alternatief. Mix 3 en 4.</t>
  </si>
  <si>
    <t>Groen in dorp zelf ook belangrijk. Lunterse buurtbos als groene hart behouden.
Randen A30 optimaal benutten voor industrie.
Groene long behouden.</t>
  </si>
  <si>
    <t>Mix 3 en 4.
Behoud de Engen, erfgoed bewaren en bewaken
 Voor energie dorpsraad alternatief.</t>
  </si>
  <si>
    <t>Ook beeld 4</t>
  </si>
  <si>
    <t>Behoud groen &amp; erfgoed belangrijkste.
En ruimte voor duurzame boeren behouden.
Geen hoogbouw, niet teveel woningen</t>
  </si>
  <si>
    <t>Met dorpsraad scenario te weinig woningen…</t>
  </si>
  <si>
    <t>Dorp niet op slot zetten.</t>
  </si>
  <si>
    <t>Behoud groen &amp; erfgoed belangrijkste.
En ruimte voor duurzame boeren behouden.</t>
  </si>
  <si>
    <t>MTB routes en paden voor bewegen. Hoeft niet meer dan nu.
Luchtkwaliteit is echt belangrijk om dat in orde te krijgen.
Varkens en kippen belangrijke bron.
Vraag wat rol van gemeente is daarin.</t>
  </si>
  <si>
    <t>Lobby vliegen tegen te gaan.
Uitnodigen tot sporten</t>
  </si>
  <si>
    <t>Fijn stof door kippen vooral. Gemeente doet het daar al best goed om trend te keren.
Biomassa centrales goed, maar alleen duurzame bronnen. --&gt; geothermie</t>
  </si>
  <si>
    <t>Gezonde lucht: Minder varkens houders. Exporteren minder kan best
Recreatie: MTB'en, mooie routes behouden</t>
  </si>
  <si>
    <t>Lunteren: Kuuroord, bewustwording van je omgeving die je zelf kan bewaken.
Waterhuishouding met bronnen en beken,
Verantwoordelijkheid ligt bij jezelf
Trimbaan en paden is erg belangrijk met beweegtoestellen.
Ontmoeten ook erg belangrijk.</t>
  </si>
  <si>
    <t>Gemeente heeft rol in gezondheid.
Met name stimuleren, beter OV en fietsverbinding. Auto mag best minder.</t>
  </si>
  <si>
    <t>Liever niet hoger dan 3 lagen.
Alleen voor jongeren bouwen kan niet.
Toekomst bestendig wonen is belangrijk.
Woongemeenschappen, oud &amp; jong samen --&gt; past ook in buitengebied.
Hoe voldoende woningen bouwen?</t>
  </si>
  <si>
    <t>Woonbehoefte overal een 10 kan niet. Als behoefte er is zullen we gebied moeten aanwijzen.
Gasloos, natuurinclusief is erg duur, kostprijs omhoog --&gt; betaalbaar wonen wordt moeilijker
Ontwikkelaars stoppen geld in natuur/bomenfonds om natuur te versterken. 
We zullen keuzes moeten maken.</t>
  </si>
  <si>
    <t>4 of 5 laags woningbouw is mogelijk.
Buiten westzoom is mogelijk</t>
  </si>
  <si>
    <t>Geheel zoals Deelnemer 6.
Garagebedrijven in dorp: willen we dat in het dorp? Meer ruimte voor jongeren.
Geen ruimte voor uitbreidingen.
Tot rondweg, niet daarbuiten.
Mensen die langer wonen worden ouder, hoe kan je die laten doorstromen</t>
  </si>
  <si>
    <t>Natuurinclusief bouwen
Oudere flatgebouwen vernieuwen --&gt; creatief hoger &amp; betere kwaliteit
Sportvelden verplaatsen en die ruimte woningbouw plek geven.</t>
  </si>
  <si>
    <t>Afgelopen jaren al veel ingebreid voor woningen/scholen.
Weinig ruimte voor inbreiding.
Plekken waar het kan toch meer de hoogte in gaan.
Wat wordt ons detailhandel toekomst --&gt; omzetten tot appartementen.</t>
  </si>
  <si>
    <t>Preventie jongeren erg belangrijk.
Veel grote problemen bij jongeren.
Gemeente ook met ouderen praten: bankje om even uit te rusten wanneer je met rollator loopt.</t>
  </si>
  <si>
    <t>Geen betutteling</t>
  </si>
  <si>
    <t>Duurzaam bewegen van belang.
Preventie alcohol en drugs. Doet gemeente heel erg goed
Voorlichting hard rijden bij jeugd. Ook bussen van bedrijven.</t>
  </si>
  <si>
    <t>Preventie bij jongeren en verkeersveiligheid.
Veel jongeren aan de rand van samenleving.
Eigen verantwoordelijkheid blijft</t>
  </si>
  <si>
    <t>Iedereen zelf keuzes maken 
Geen betutteling overheid</t>
  </si>
  <si>
    <t>Net als deelnemer 4.</t>
  </si>
  <si>
    <t>Intensivering komt door noodzakelijke groei. Verdienmodel boeren moet beter. --&gt; mnder intensief
Rol van gemeente weet hij niet.</t>
  </si>
  <si>
    <t>Kringlooplandbouw is van groot belang --&gt; ook beter verdienmodel. Landbouw zelf laten besturen.</t>
  </si>
  <si>
    <t>Rol gemeente onduideljk. Verdienmodel moet beter.
Korte ketens, rechtstreeks bij boer kopen --&gt; rol gemeente?</t>
  </si>
  <si>
    <t>Hoe ver gaan we met paarden business. Is groeiend, wat doen we daarmee?
Kringlooplandbouw stimuleren.</t>
  </si>
  <si>
    <t>Consumenten hebben zelf verantwoordelijkheid om lokaal te kopen.
Er zijn goede voorbeelden voor kringloop landbouw</t>
  </si>
  <si>
    <t>Deels haaks op goedkoop bouwen.
Zonneweides lelijk
Gasloos, trekt ons elektranet het?
Waterstof beter?</t>
  </si>
  <si>
    <t>Gasloos bouwen kan niet en erg duur.
Voor biomassa, niet importeren.
Geothermie en waterstof, mogelijk kernenergie</t>
  </si>
  <si>
    <t>Err is te weinig capaciteit voor zon en wind. Warmtenet voor dorpen geen optie.
Lokaal diep grondwater</t>
  </si>
  <si>
    <t>Wonen &amp; bedrijven hoeft niet 1op1 gekoppeld. Wonen in Lunteren --&gt; ergens anders werken kan.</t>
  </si>
  <si>
    <t>Recreatie niet teveel stimuleren, houd het kleinschalig.
Vind dorpsraad teveel een actiegroep en geen belangenvereniging.</t>
  </si>
  <si>
    <t>Lege winkels --&gt; (tijdelijk) bewoning voor woningen voor jongeren</t>
  </si>
  <si>
    <t>Recreatie? Goudsberg? Wat gaan we daarmee doen? Mist nu nog in visie.
Toerisme met mate ontvangen. Geen grote parken.</t>
  </si>
  <si>
    <t>BREAKOUT 1 - 19 april 2021 Lunteren 8</t>
  </si>
  <si>
    <t>BREAKOUT 2- 19 april 2021 Lunteren 8</t>
  </si>
  <si>
    <t>BREAKOUT 1 - 19-04-2021 - 9</t>
  </si>
  <si>
    <t>Deelnemer 9</t>
  </si>
  <si>
    <t>Deelnemer 10</t>
  </si>
  <si>
    <t>jongerenraad</t>
  </si>
  <si>
    <t xml:space="preserve">dorpsraad    </t>
  </si>
  <si>
    <t>malkander</t>
  </si>
  <si>
    <t>voorkeur voor 3de scenario, juist om een groene buffer te behouden rondom Lunteren</t>
  </si>
  <si>
    <t>vind het moeilijk om verschillen te zien tussen scenarios 3 en 4. deelt ook mening dat hoogbouw niet hoger moet dan 3 bouwlagen</t>
  </si>
  <si>
    <t>snapt ook dat er ruimte moet zijn om meer woningen te bouwen (goedkopere woningen). En eventueel ergens een klein beetje ruimte creert voor hoogbouw. Verdichting (niet perse hoogbouw) is nodig voor ouderen.</t>
  </si>
  <si>
    <t>spreekt het meeste aan, om juist ruimte te behouden (en niet te veel bebouwing in het buitengebied ontstaat</t>
  </si>
  <si>
    <t>belangrijk om het gesprek aan te gaan in het dorp om te kijken waar dan (in de bebouwde kern) bebouwd kan worden</t>
  </si>
  <si>
    <t>lunteren moet lunteren blijven</t>
  </si>
  <si>
    <r>
      <t>lunteren moet lunteren blijven</t>
    </r>
    <r>
      <rPr>
        <i/>
        <sz val="11"/>
        <color theme="1"/>
        <rFont val="Calibri"/>
        <family val="2"/>
        <scheme val="minor"/>
      </rPr>
      <t xml:space="preserve"> (zeggen trouwens heel veel mensen, die van buiten Lunteren daar zijn komen wonen)</t>
    </r>
  </si>
  <si>
    <t>wel altijd ruimte blijven houden/geven voor groen</t>
  </si>
  <si>
    <t>Ook jeugd/kinderen vinden het ook belangrijk dat ze in Lunteren moeten kunnen blijven wonen. Belangrijk is dat er ruimte is voor senioren en jongeren (ongeacht de locatie)</t>
  </si>
  <si>
    <t xml:space="preserve">landschappelijk inpassing is belangrijk. Gaat nu ook nog wel eens mis. De vraag is ga je natuur verspreiden, eventueel delen recreatievrij maken. Kijk hierbij naar zoneren. </t>
  </si>
  <si>
    <t>kwaliteit van wonen, samen met natuur. Is dan dicht bij elkaar. Tevens belangrijk de natuur inclusieve landbouw (ook om eventueel fijnstof problematieken te verkleinen)</t>
  </si>
  <si>
    <t>we moeten gaan voor maximaal behoud landbouwgronden. Niet teveel extra bebouwing toelaten. Nieuwe bewoners weten ook niet hoe ze met de coulure locale om moeten gaan.</t>
  </si>
  <si>
    <t>vind ook de groene longen belangrijk! En groen in de kern.  Natuurinclusieve landbouw: dan heeft de boer wel meer groen nodig, voor zijn eerlijke boterham.</t>
  </si>
  <si>
    <t>balans tussen wonen/buitengebied/natuur. Verder kijken dan landschappelijke inpassing. Op zoek naar de balans tussen landbouw/wonen/natuur. In het zoeken naar de balans kan je ook nu niet kiezen tussen de verschillende beelden.</t>
  </si>
  <si>
    <t>worden veel grote villa's in het buitengebied gebouwd. Belangrijk dat nieuwe woningen passen in het buitengebied. Meer gebiedseigen.</t>
  </si>
  <si>
    <t>ook paal en perk stellen richting toerisme/recreatie. Kijk meer naar verbetering kwaliteit ipv kwantiteit, dit anders ten koste van natuur. Ook geen zonnevelden, er is al zo weinig groen. Groene longen Lunteren zijn belangrijk. Behoud deze!!</t>
  </si>
  <si>
    <t>niet zomaar zonnevelden aanleggen, dat kost ook landbouwgronden en mogelijke natuur</t>
  </si>
  <si>
    <t>momenteel in het dorp genoeg mogelijkheden voor inbreiding.</t>
  </si>
  <si>
    <t>visie 3 of 4</t>
  </si>
  <si>
    <t>gezondheid is eigen verantwoordelijkheid. Maar overheid moet wel zaken stimuleren. Dus: als je het wil, dan is het er.</t>
  </si>
  <si>
    <t>bewoners wijzen op gezondheid, maar zelf zullen ze het ook moeten doen.</t>
  </si>
  <si>
    <t>BREAKOUT 2 - 19-04-2021 - 9</t>
  </si>
  <si>
    <t xml:space="preserve">behoefte van jongeren/ouderen ligt qua woningbehoefte redelijk dicht bij elkaar.  Dure koop laat ook juist mensen van buiten Lunteren binnen. </t>
  </si>
  <si>
    <t>kijk naar bedrijvigheid in het dorp, hoe kan deze ruimte beter benut worden. Gemeente moet hier (ook al is het moeilijk) een regie rol in nemen. Bebouwing in de kern concentreren.  Kijk ook goed naar de demografie.</t>
  </si>
  <si>
    <t xml:space="preserve">belangrijk om onafhankelijk onderzoek te doen betreffende de woningbouwbehoefte. En ook om in jaren de woningen worden gebouwd, en niet in eens. Ook veel ouderen wonen nog in hun eigen woning, dit terwijl straks deze woningen vrij zijn op de markt. Moet je bouwen, dan voor allenstaande ouderen en jongeren. </t>
  </si>
  <si>
    <t>mensen van buiten lunteren gaan niet zo snel in Lunteren wonen. Hele dure woningen, meer dan een half miljoen, bouw je voor de import. Als we bouwen, bouw dan voor het hele spectrum (dus niet alleen voor starters en ouderen)</t>
  </si>
  <si>
    <t>wordt de migratie van kinderen/jongeren meegenomen, die naar de grote stad verhuizen. Doe gevarieerd en flexibel bouwen, en niet te compact. Laat ruimte tussen wonigen (niet de woningen perse heel groot)</t>
  </si>
  <si>
    <t>dorpsraad kijkt naar groei of stabilisatie….</t>
  </si>
  <si>
    <t xml:space="preserve">niet teveel uitgaan van de gewone woningbouw, zoek ook naar alternatieven. (andere woonvormen, op 'gekke'plekken) </t>
  </si>
  <si>
    <t>steeds meer lokale productie, dit is wel een manier om meer binding te krijgen tussen landbouw en het dorp. Prijzen kunnen dan ook beter een eerlijke prijs blijven</t>
  </si>
  <si>
    <t>boeren een rol geven in het landschapsbeheer</t>
  </si>
  <si>
    <t>belangrijk om de grond te kunnen blijven gebruiken vor de boer. Ook met project erfdelen pak je de landbouwgrond af.</t>
  </si>
  <si>
    <t>boeren hebben niets tegen lokale politiek. Deze bewoner kan niets fatsoenlijk over zeggen</t>
  </si>
  <si>
    <t>wordt heel erg door de politiek bepaald. Dorpsbewoners willen boeren wel de ruimte blijven geven.</t>
  </si>
  <si>
    <t xml:space="preserve">soms is isoleren niet voldoende. Integreer zonnepanelen in nieuwbouwprojecten. Zonnevelden is niet de toekomst, we hebben toch al te weinig ruimte.  En zetten kleine zonnevelden wel voldoende zoden aan de dijk?? </t>
  </si>
  <si>
    <t xml:space="preserve">blijven investeren in alternatieve bronnen van energie. Met name daken zijn hiervoor de beste optie! Windmolens liefst niet in de buurt van een dorpskern, langs snelweg prima. </t>
  </si>
  <si>
    <t xml:space="preserve">beste is industriele daken te gebruiken voor zonnepanelen. Kan de gemeente hier geen subsidie voor afgeven? </t>
  </si>
  <si>
    <t>tegen op zonnevelden, vervuiling van het landschap. En biedt ook niet het rendement wat we zoeken, geldt ook voor windmolens. Bewoner kan er lokaal wat over zeggen, maar dit is eigenlijk iets om op een hoger niveau (landelijk) over te praten.  Kijk daarom goed dat we gaan doen betreffende energietransitie. wind en zon is dit slechts een tussenoplossing. begin iig met isoleren woningen.</t>
  </si>
  <si>
    <t>wonen aan Lunterseweg (voorbij Petrakerk) rijden auto's s'asonds heel hard</t>
  </si>
  <si>
    <t>ook meer stilstaan bij verkeer: willen we een verkeersluw dorp? Ivm verkeersintensiteit als het dorp groeit. Verkeersluw, maar bewoners willen wel overal naartoe met de auto.</t>
  </si>
  <si>
    <t xml:space="preserve">Belangrijk dat er voldoende woningen voor starters en 80-plussers beschikbaar zijn. In Lunteren zou met name geboeuw moeten worden voor mensen uit de eigen dorpen. Nu zie je dat vooral westerlingen de beschikbare huizen kopen. 
</t>
  </si>
  <si>
    <t xml:space="preserve">Vroeger werd er gekeken of een potentiele huizenkoper wel een economische binding heeft met de regio. De gemeente zou kunnen overwegen dat opnieuw toe te passen. Het is belangrijk dat jongeren in het dorp waarin zij zijn opgegroeid kunnen blijven wonen. Ook is het belangrijk dat er ruimte blijft tussen de de stad en de buitendorpen en alles niet elkaar wordt volgebouwd. De dorpse karakter kan zo behouden blijven. Hoogbouw heeft niet de voorkeur, maar als dat er toch moet komen is het belangrijk dat dit meer gecentreerd wordt in het centrum. </t>
  </si>
  <si>
    <t xml:space="preserve">Deelnemer is voorstander van duurzame landbouw. Belangrijk dat de bodem gezond houden en er voldoende groen blijft. Tegelijkertijd moet iedereen in de gemeente zijn brood kunnen verdienen. Als het gaat om windmolens en zonnepanelen: zorg er dan voor dat alle daken eerst vol komen te liggen voordat je daar landbouw- of natuurgronden voor opoffert. </t>
  </si>
  <si>
    <t>Geen windmolens in de achtertuin</t>
  </si>
  <si>
    <t xml:space="preserve">Rol gemeente wordt pessimistisch ingeschat. Goede voeding wordt gepromoot in de gemeente, maar meeste mensen houden zich daar niet aan. Gemeente zou kunnen ondersteunen met subsidie. En met goede voorzieningen die uitnodigen tot sporten en bewegen. </t>
  </si>
  <si>
    <t xml:space="preserve">Gezond eten is momenteel duurder dan fastfood, de gemeente zou hier iets aan kunnen. Toch blijft het meer een taak van de Rijksoverheid, bijvoorbeeld door minder belasting te heffen op gezonde producten. De overheid heeft ook een voorlichtende taak, maar men moet uiteindelijk zelf beslissen hoe hij/zij hun leven inricht. Uiteindelijk moet er voor iedere portemonnee een gezonde maaltijd beschikbaar zijn. </t>
  </si>
  <si>
    <t>Door voor nieuwe woningbouw niet aan de boskant van Lunterenen uit te breiden maar richting de rand van het buitengebied. Voor de toekomst is het ook belangrijk dat woningen voor ouderen dichter bij de voorzieningen worden gerealiseerd. .</t>
  </si>
  <si>
    <t xml:space="preserve">Gemeente moet inspelen op effecten van de klimaatverandering zoals verdroging van de grond. Bij nieuwe woning moet de gemeente er bijvoorbeeld voor zorgen dat regenwater wordt opgevangen/afgekoppeld. Extra woningen zullen leiden tot een hoger drinkwatergebruik. Dat zal weer effect hebben op de wingebieden van het Edese bos. </t>
  </si>
  <si>
    <t xml:space="preserve">Mooi om groen nauw met toekomstige woningen te verbinden. De Westzoom/ het agrarische gebied biedt genoeg mogelijkheden voor leuke projecten. </t>
  </si>
  <si>
    <t xml:space="preserve">Gemeente moet ook rekening houden met voorzieningen als cultuur, muziek en theater. Niet alleen focussen op fysieke gezondheid maar ook op de mentale gezondheid van mensen. De bibliotheekvoorzieningen staan in Lunteren hoog in het vaandel. </t>
  </si>
  <si>
    <t xml:space="preserve">Belangrijk om de luchtkwaliteit te verbeteren, met name rondom grote veehouderijen. Daar kan de gemeente een grotere rol in nemen. Wellicht ook door voorlichting over onze ecologische foodprint om vleesconsumptie tegen te gaan. </t>
  </si>
  <si>
    <t xml:space="preserve">Belangrijk om het stedelijk gebied zodanig in te richten dat rekening wordt gehouden met klimaatverandering. Bijvoorbeeld door te werken met relatief veel groen en schaduwwerking. Belangrijk voor de mentale gezondheid van inwoners. </t>
  </si>
  <si>
    <t xml:space="preserve">Vooral door de stikstof en de luchtverontreiniging terug te dringen. Voldoende sporten en bewegen blijft een eigen verantwoordelijkheid van mensen zelf, maar de gemeente kan dit wel stimuleren door de aanleg van voldoende speeltuinen. Ander instrument van de gemeente is het uitkopen van grotere (varkens-)boerderijen. </t>
  </si>
  <si>
    <t xml:space="preserve">
Zorg voor voldoende mogelijkheden voor agrariers om extra inkomsten te kunnen genereren. Bijvoorbeeld door meer zorgboerderijen toe te staan, of B&amp;B's of campings. Daar moet de gemeente niet al te moeilijk over doen. </t>
  </si>
  <si>
    <t xml:space="preserve">Boeren helpen naar de overgang naar biologische langbouw. Hoe beter de bodem en hoe meer biodiversiteit, des te meer voordelen heeft het agrarische bedrijf daar zelf ook van. </t>
  </si>
  <si>
    <t xml:space="preserve">Door het aantal boeren te verminderen, bijvoorbeeld via uitkoop. Het meerendeel van de huidige productie is voor het buitenland/ de export. Minder boeren zal leiden tot minder concurrentie en betere toekomstmogelijkheden. </t>
  </si>
  <si>
    <t>Door zonnepanelen aantrekkelijker te maken</t>
  </si>
  <si>
    <t xml:space="preserve">Door CV's op waterstof te realiseren, die hebben een hoger rendement. En door daken vol te leggen met zonnepanelen. </t>
  </si>
  <si>
    <t xml:space="preserve">Dat zal geel lastig worden. Jaren '30 woningen gaan je met energiemaatregelen echt niet meer redden, laat staan om alle woningen gasvrij te maken. </t>
  </si>
  <si>
    <t xml:space="preserve">Laten we ook de ondergrond niet vergeten, zoals met opslag van warmte, vaak focussen we ons enkel op wat er zich bovengronds afspeelt. </t>
  </si>
  <si>
    <t>BREAKOUT 1 - 19 april 2021 Lunteren 12</t>
  </si>
  <si>
    <t>BREAKOUT 2 - 19 april 2021 Lunteren 12</t>
  </si>
</sst>
</file>

<file path=xl/styles.xml><?xml version="1.0" encoding="utf-8"?>
<styleSheet xmlns="http://schemas.openxmlformats.org/spreadsheetml/2006/main" xmlns:mc="http://schemas.openxmlformats.org/markup-compatibility/2006" xmlns:x14ac="http://schemas.microsoft.com/office/spreadsheetml/2009/9/ac" xmlns:x16r2="http://schemas.microsoft.com/office/spreadsheetml/2015/02/main" xmlns:xr="http://schemas.microsoft.com/office/spreadsheetml/2014/revision" mc:Ignorable="x14ac x16r2 xr">
  <fonts count="10" x14ac:knownFonts="1">
    <font>
      <sz val="11"/>
      <color theme="1"/>
      <name val="Calibri"/>
      <family val="2"/>
      <scheme val="minor"/>
    </font>
    <font>
      <b/>
      <sz val="11"/>
      <color theme="1"/>
      <name val="Calibri"/>
      <family val="2"/>
      <scheme val="minor"/>
    </font>
    <font>
      <sz val="8"/>
      <name val="Calibri"/>
      <family val="2"/>
      <scheme val="minor"/>
    </font>
    <font>
      <sz val="10"/>
      <color theme="1"/>
      <name val="Arial"/>
      <family val="2"/>
    </font>
    <font>
      <vertAlign val="superscript"/>
      <sz val="10"/>
      <color theme="1"/>
      <name val="Arial"/>
      <family val="2"/>
    </font>
    <font>
      <b/>
      <sz val="11"/>
      <color rgb="FFFF0000"/>
      <name val="Calibri"/>
      <family val="2"/>
      <scheme val="minor"/>
    </font>
    <font>
      <i/>
      <sz val="11"/>
      <color theme="1"/>
      <name val="Calibri"/>
      <family val="2"/>
      <scheme val="minor"/>
    </font>
    <font>
      <b/>
      <i/>
      <sz val="11"/>
      <color theme="1"/>
      <name val="Calibri"/>
      <family val="2"/>
      <scheme val="minor"/>
    </font>
    <font>
      <sz val="11"/>
      <name val="Calibri"/>
      <family val="2"/>
      <scheme val="minor"/>
    </font>
    <font>
      <sz val="11"/>
      <name val="Segoe UI"/>
      <family val="2"/>
    </font>
  </fonts>
  <fills count="4">
    <fill>
      <patternFill patternType="none"/>
    </fill>
    <fill>
      <patternFill patternType="gray125"/>
    </fill>
    <fill>
      <patternFill patternType="solid">
        <fgColor theme="0" tint="-0.14999847407452621"/>
        <bgColor indexed="64"/>
      </patternFill>
    </fill>
    <fill>
      <patternFill patternType="solid">
        <fgColor theme="0"/>
        <bgColor indexed="64"/>
      </patternFill>
    </fill>
  </fills>
  <borders count="17">
    <border>
      <left/>
      <right/>
      <top/>
      <bottom/>
      <diagonal/>
    </border>
    <border>
      <left style="thin">
        <color indexed="64"/>
      </left>
      <right style="thin">
        <color indexed="64"/>
      </right>
      <top style="thin">
        <color indexed="64"/>
      </top>
      <bottom style="thin">
        <color indexed="64"/>
      </bottom>
      <diagonal/>
    </border>
    <border>
      <left/>
      <right style="thin">
        <color indexed="64"/>
      </right>
      <top style="medium">
        <color indexed="64"/>
      </top>
      <bottom/>
      <diagonal/>
    </border>
    <border>
      <left style="thin">
        <color indexed="64"/>
      </left>
      <right style="thin">
        <color indexed="64"/>
      </right>
      <top style="medium">
        <color indexed="64"/>
      </top>
      <bottom/>
      <diagonal/>
    </border>
    <border>
      <left style="thin">
        <color indexed="64"/>
      </left>
      <right style="medium">
        <color indexed="64"/>
      </right>
      <top style="medium">
        <color indexed="64"/>
      </top>
      <bottom/>
      <diagonal/>
    </border>
    <border>
      <left style="medium">
        <color indexed="64"/>
      </left>
      <right/>
      <top style="thin">
        <color indexed="64"/>
      </top>
      <bottom style="thin">
        <color indexed="64"/>
      </bottom>
      <diagonal/>
    </border>
    <border>
      <left style="medium">
        <color indexed="64"/>
      </left>
      <right style="thin">
        <color indexed="64"/>
      </right>
      <top style="thin">
        <color indexed="64"/>
      </top>
      <bottom style="thin">
        <color indexed="64"/>
      </bottom>
      <diagonal/>
    </border>
    <border>
      <left style="thin">
        <color indexed="64"/>
      </left>
      <right style="medium">
        <color indexed="64"/>
      </right>
      <top style="thin">
        <color indexed="64"/>
      </top>
      <bottom style="thin">
        <color indexed="64"/>
      </bottom>
      <diagonal/>
    </border>
    <border>
      <left style="medium">
        <color indexed="64"/>
      </left>
      <right/>
      <top style="thin">
        <color indexed="64"/>
      </top>
      <bottom/>
      <diagonal/>
    </border>
    <border>
      <left style="medium">
        <color indexed="64"/>
      </left>
      <right style="thin">
        <color indexed="64"/>
      </right>
      <top style="thin">
        <color indexed="64"/>
      </top>
      <bottom/>
      <diagonal/>
    </border>
    <border>
      <left style="thin">
        <color indexed="64"/>
      </left>
      <right style="thin">
        <color indexed="64"/>
      </right>
      <top style="thin">
        <color indexed="64"/>
      </top>
      <bottom/>
      <diagonal/>
    </border>
    <border>
      <left style="thin">
        <color indexed="64"/>
      </left>
      <right style="medium">
        <color indexed="64"/>
      </right>
      <top style="thin">
        <color indexed="64"/>
      </top>
      <bottom/>
      <diagonal/>
    </border>
    <border>
      <left style="medium">
        <color indexed="64"/>
      </left>
      <right/>
      <top style="thin">
        <color indexed="64"/>
      </top>
      <bottom style="medium">
        <color indexed="64"/>
      </bottom>
      <diagonal/>
    </border>
    <border>
      <left style="medium">
        <color indexed="64"/>
      </left>
      <right style="thin">
        <color indexed="64"/>
      </right>
      <top style="thin">
        <color indexed="64"/>
      </top>
      <bottom style="medium">
        <color indexed="64"/>
      </bottom>
      <diagonal/>
    </border>
    <border>
      <left style="thin">
        <color indexed="64"/>
      </left>
      <right style="thin">
        <color indexed="64"/>
      </right>
      <top style="thin">
        <color indexed="64"/>
      </top>
      <bottom style="medium">
        <color indexed="64"/>
      </bottom>
      <diagonal/>
    </border>
    <border>
      <left style="thin">
        <color indexed="64"/>
      </left>
      <right style="medium">
        <color indexed="64"/>
      </right>
      <top style="thin">
        <color indexed="64"/>
      </top>
      <bottom style="medium">
        <color indexed="64"/>
      </bottom>
      <diagonal/>
    </border>
    <border>
      <left style="medium">
        <color indexed="64"/>
      </left>
      <right style="medium">
        <color indexed="64"/>
      </right>
      <top style="medium">
        <color indexed="64"/>
      </top>
      <bottom style="medium">
        <color indexed="64"/>
      </bottom>
      <diagonal/>
    </border>
  </borders>
  <cellStyleXfs count="1">
    <xf numFmtId="0" fontId="0" fillId="0" borderId="0"/>
  </cellStyleXfs>
  <cellXfs count="38">
    <xf numFmtId="0" fontId="0" fillId="0" borderId="0" xfId="0"/>
    <xf numFmtId="0" fontId="0" fillId="0" borderId="1" xfId="0" applyFill="1" applyBorder="1" applyAlignment="1">
      <alignment vertical="top" wrapText="1"/>
    </xf>
    <xf numFmtId="0" fontId="0" fillId="0" borderId="0" xfId="0" applyFill="1" applyBorder="1" applyAlignment="1">
      <alignment vertical="top" wrapText="1"/>
    </xf>
    <xf numFmtId="0" fontId="1" fillId="0" borderId="1" xfId="0" applyFont="1" applyFill="1" applyBorder="1" applyAlignment="1">
      <alignment vertical="top" wrapText="1"/>
    </xf>
    <xf numFmtId="0" fontId="0" fillId="0" borderId="1" xfId="0" applyFont="1" applyFill="1" applyBorder="1" applyAlignment="1">
      <alignment vertical="top" wrapText="1"/>
    </xf>
    <xf numFmtId="0" fontId="5" fillId="2" borderId="1" xfId="0" applyFont="1" applyFill="1" applyBorder="1" applyAlignment="1">
      <alignment vertical="top" wrapText="1"/>
    </xf>
    <xf numFmtId="0" fontId="1" fillId="2" borderId="1" xfId="0" applyFont="1" applyFill="1" applyBorder="1" applyAlignment="1">
      <alignment vertical="top" wrapText="1"/>
    </xf>
    <xf numFmtId="0" fontId="3" fillId="0" borderId="1" xfId="0" applyFont="1" applyFill="1" applyBorder="1" applyAlignment="1">
      <alignment vertical="top" wrapText="1"/>
    </xf>
    <xf numFmtId="0" fontId="0" fillId="0" borderId="0" xfId="0" applyAlignment="1">
      <alignment vertical="top" wrapText="1"/>
    </xf>
    <xf numFmtId="0" fontId="1" fillId="0" borderId="1" xfId="0" applyFont="1" applyBorder="1" applyAlignment="1">
      <alignment vertical="top" wrapText="1"/>
    </xf>
    <xf numFmtId="0" fontId="0" fillId="0" borderId="1" xfId="0" applyBorder="1" applyAlignment="1">
      <alignment vertical="top" wrapText="1"/>
    </xf>
    <xf numFmtId="0" fontId="6" fillId="0" borderId="1" xfId="0" applyFont="1" applyBorder="1" applyAlignment="1">
      <alignment vertical="top" wrapText="1"/>
    </xf>
    <xf numFmtId="0" fontId="5" fillId="0" borderId="1" xfId="0" applyFont="1" applyBorder="1" applyAlignment="1">
      <alignment vertical="top" wrapText="1"/>
    </xf>
    <xf numFmtId="0" fontId="0" fillId="0" borderId="0" xfId="0" applyFont="1" applyAlignment="1">
      <alignment vertical="top" wrapText="1"/>
    </xf>
    <xf numFmtId="0" fontId="0" fillId="0" borderId="1" xfId="0" applyFont="1" applyBorder="1" applyAlignment="1">
      <alignment vertical="top" wrapText="1"/>
    </xf>
    <xf numFmtId="0" fontId="8" fillId="0" borderId="1" xfId="0" applyFont="1" applyBorder="1" applyAlignment="1">
      <alignment vertical="top" wrapText="1"/>
    </xf>
    <xf numFmtId="0" fontId="9" fillId="0" borderId="1" xfId="0" applyFont="1" applyBorder="1" applyAlignment="1">
      <alignment vertical="top" wrapText="1"/>
    </xf>
    <xf numFmtId="0" fontId="1" fillId="3" borderId="2" xfId="0" applyFont="1" applyFill="1" applyBorder="1" applyAlignment="1">
      <alignment vertical="top" wrapText="1"/>
    </xf>
    <xf numFmtId="0" fontId="1" fillId="3" borderId="3" xfId="0" applyFont="1" applyFill="1" applyBorder="1" applyAlignment="1">
      <alignment vertical="top" wrapText="1"/>
    </xf>
    <xf numFmtId="0" fontId="1" fillId="3" borderId="4" xfId="0" applyFont="1" applyFill="1" applyBorder="1" applyAlignment="1">
      <alignment vertical="top" wrapText="1"/>
    </xf>
    <xf numFmtId="0" fontId="1" fillId="3" borderId="5" xfId="0" applyFont="1" applyFill="1" applyBorder="1" applyAlignment="1">
      <alignment vertical="top" wrapText="1"/>
    </xf>
    <xf numFmtId="0" fontId="0" fillId="3" borderId="6" xfId="0" applyFill="1" applyBorder="1" applyAlignment="1">
      <alignment vertical="top" wrapText="1"/>
    </xf>
    <xf numFmtId="0" fontId="0" fillId="3" borderId="1" xfId="0" applyFill="1" applyBorder="1" applyAlignment="1">
      <alignment vertical="top" wrapText="1"/>
    </xf>
    <xf numFmtId="0" fontId="0" fillId="3" borderId="7" xfId="0" applyFill="1" applyBorder="1" applyAlignment="1">
      <alignment vertical="top" wrapText="1"/>
    </xf>
    <xf numFmtId="0" fontId="0" fillId="3" borderId="5" xfId="0" applyFill="1" applyBorder="1" applyAlignment="1">
      <alignment vertical="top" wrapText="1"/>
    </xf>
    <xf numFmtId="0" fontId="1" fillId="3" borderId="8" xfId="0" applyFont="1" applyFill="1" applyBorder="1" applyAlignment="1">
      <alignment vertical="top" wrapText="1"/>
    </xf>
    <xf numFmtId="0" fontId="0" fillId="3" borderId="9" xfId="0" applyFill="1" applyBorder="1" applyAlignment="1">
      <alignment vertical="top" wrapText="1"/>
    </xf>
    <xf numFmtId="0" fontId="0" fillId="3" borderId="10" xfId="0" applyFill="1" applyBorder="1" applyAlignment="1">
      <alignment vertical="top" wrapText="1"/>
    </xf>
    <xf numFmtId="0" fontId="0" fillId="3" borderId="11" xfId="0" applyFill="1" applyBorder="1" applyAlignment="1">
      <alignment vertical="top" wrapText="1"/>
    </xf>
    <xf numFmtId="0" fontId="1" fillId="3" borderId="12" xfId="0" applyFont="1" applyFill="1" applyBorder="1" applyAlignment="1">
      <alignment vertical="top" wrapText="1"/>
    </xf>
    <xf numFmtId="0" fontId="0" fillId="3" borderId="13" xfId="0" applyFill="1" applyBorder="1" applyAlignment="1">
      <alignment vertical="top" wrapText="1"/>
    </xf>
    <xf numFmtId="0" fontId="0" fillId="3" borderId="14" xfId="0" applyFill="1" applyBorder="1" applyAlignment="1">
      <alignment vertical="top" wrapText="1"/>
    </xf>
    <xf numFmtId="0" fontId="0" fillId="3" borderId="15" xfId="0" applyFill="1" applyBorder="1" applyAlignment="1">
      <alignment vertical="top" wrapText="1"/>
    </xf>
    <xf numFmtId="0" fontId="0" fillId="3" borderId="0" xfId="0" applyFill="1" applyAlignment="1">
      <alignment vertical="top" wrapText="1"/>
    </xf>
    <xf numFmtId="0" fontId="5" fillId="2" borderId="16" xfId="0" applyFont="1" applyFill="1" applyBorder="1" applyAlignment="1">
      <alignment vertical="top" wrapText="1"/>
    </xf>
    <xf numFmtId="0" fontId="1" fillId="2" borderId="2" xfId="0" applyFont="1" applyFill="1" applyBorder="1" applyAlignment="1">
      <alignment vertical="top" wrapText="1"/>
    </xf>
    <xf numFmtId="0" fontId="1" fillId="2" borderId="3" xfId="0" applyFont="1" applyFill="1" applyBorder="1" applyAlignment="1">
      <alignment vertical="top" wrapText="1"/>
    </xf>
    <xf numFmtId="0" fontId="1" fillId="2" borderId="4" xfId="0" applyFont="1" applyFill="1" applyBorder="1" applyAlignment="1">
      <alignment vertical="top" wrapText="1"/>
    </xf>
  </cellXfs>
  <cellStyles count="1">
    <cellStyle name="Standaard" xfId="0" builtinId="0"/>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worksheet" Target="worksheets/sheet8.xml"/><Relationship Id="rId13" Type="http://schemas.openxmlformats.org/officeDocument/2006/relationships/styles" Target="styles.xml"/><Relationship Id="rId3" Type="http://schemas.openxmlformats.org/officeDocument/2006/relationships/worksheet" Target="worksheets/sheet3.xml"/><Relationship Id="rId7" Type="http://schemas.openxmlformats.org/officeDocument/2006/relationships/worksheet" Target="worksheets/sheet7.xml"/><Relationship Id="rId12" Type="http://schemas.openxmlformats.org/officeDocument/2006/relationships/theme" Target="theme/theme1.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worksheet" Target="worksheets/sheet6.xml"/><Relationship Id="rId11" Type="http://schemas.openxmlformats.org/officeDocument/2006/relationships/worksheet" Target="worksheets/sheet11.xml"/><Relationship Id="rId5" Type="http://schemas.openxmlformats.org/officeDocument/2006/relationships/worksheet" Target="worksheets/sheet5.xml"/><Relationship Id="rId10" Type="http://schemas.openxmlformats.org/officeDocument/2006/relationships/worksheet" Target="worksheets/sheet10.xml"/><Relationship Id="rId4" Type="http://schemas.openxmlformats.org/officeDocument/2006/relationships/worksheet" Target="worksheets/sheet4.xml"/><Relationship Id="rId9" Type="http://schemas.openxmlformats.org/officeDocument/2006/relationships/worksheet" Target="worksheets/sheet9.xml"/><Relationship Id="rId14" Type="http://schemas.openxmlformats.org/officeDocument/2006/relationships/sharedStrings" Target="sharedStrings.xml"/></Relationships>
</file>

<file path=xl/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1" Type="http://schemas.openxmlformats.org/officeDocument/2006/relationships/printerSettings" Target="../printerSettings/printerSettings1.bin"/></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xmlns:xr="http://schemas.microsoft.com/office/spreadsheetml/2014/revision" xmlns:xr2="http://schemas.microsoft.com/office/spreadsheetml/2015/revision2" xmlns:xr3="http://schemas.microsoft.com/office/spreadsheetml/2016/revision3" mc:Ignorable="x14ac xr xr2 xr3" xr:uid="{9205700C-0BF8-4036-B6DD-9313433E6549}">
  <dimension ref="A1:H15"/>
  <sheetViews>
    <sheetView topLeftCell="A4" workbookViewId="0">
      <selection activeCell="C3" sqref="C3"/>
    </sheetView>
  </sheetViews>
  <sheetFormatPr defaultColWidth="8.7109375" defaultRowHeight="15" x14ac:dyDescent="0.25"/>
  <cols>
    <col min="1" max="1" width="2" style="2" bestFit="1" customWidth="1"/>
    <col min="2" max="2" width="50.7109375" style="2" customWidth="1"/>
    <col min="3" max="8" width="30.7109375" style="2" customWidth="1"/>
    <col min="9" max="16384" width="8.7109375" style="2"/>
  </cols>
  <sheetData>
    <row r="1" spans="1:8" x14ac:dyDescent="0.25">
      <c r="A1" s="1"/>
      <c r="B1" s="5" t="s">
        <v>52</v>
      </c>
      <c r="C1" s="6" t="s">
        <v>0</v>
      </c>
      <c r="D1" s="6" t="s">
        <v>1</v>
      </c>
      <c r="E1" s="6" t="s">
        <v>2</v>
      </c>
      <c r="F1" s="6" t="s">
        <v>3</v>
      </c>
      <c r="G1" s="6" t="s">
        <v>4</v>
      </c>
      <c r="H1" s="6" t="s">
        <v>5</v>
      </c>
    </row>
    <row r="2" spans="1:8" x14ac:dyDescent="0.25">
      <c r="A2" s="3">
        <v>1</v>
      </c>
      <c r="B2" s="3" t="s">
        <v>21</v>
      </c>
      <c r="C2" s="1"/>
      <c r="D2" s="1"/>
      <c r="E2" s="1"/>
      <c r="F2" s="1"/>
      <c r="G2" s="1"/>
      <c r="H2" s="1"/>
    </row>
    <row r="3" spans="1:8" ht="255" x14ac:dyDescent="0.25">
      <c r="A3" s="3"/>
      <c r="B3" s="4" t="s">
        <v>12</v>
      </c>
      <c r="C3" s="1" t="s">
        <v>23</v>
      </c>
      <c r="D3" s="7" t="s">
        <v>24</v>
      </c>
      <c r="E3" s="7" t="s">
        <v>25</v>
      </c>
      <c r="F3" s="7" t="s">
        <v>27</v>
      </c>
      <c r="G3" s="7" t="s">
        <v>26</v>
      </c>
      <c r="H3" s="7" t="s">
        <v>28</v>
      </c>
    </row>
    <row r="4" spans="1:8" ht="30" x14ac:dyDescent="0.25">
      <c r="A4" s="3">
        <v>2</v>
      </c>
      <c r="B4" s="3" t="s">
        <v>22</v>
      </c>
      <c r="C4" s="1"/>
      <c r="D4" s="1"/>
      <c r="E4" s="1"/>
      <c r="F4" s="1"/>
      <c r="G4" s="1"/>
      <c r="H4" s="1"/>
    </row>
    <row r="5" spans="1:8" ht="191.25" x14ac:dyDescent="0.25">
      <c r="A5" s="3"/>
      <c r="B5" s="4" t="s">
        <v>12</v>
      </c>
      <c r="C5" s="7" t="s">
        <v>30</v>
      </c>
      <c r="D5" s="7" t="s">
        <v>31</v>
      </c>
      <c r="E5" s="7" t="s">
        <v>29</v>
      </c>
      <c r="F5" s="7" t="s">
        <v>33</v>
      </c>
      <c r="G5" s="7" t="s">
        <v>32</v>
      </c>
      <c r="H5" s="7" t="s">
        <v>34</v>
      </c>
    </row>
    <row r="6" spans="1:8" ht="30" x14ac:dyDescent="0.25">
      <c r="A6" s="3">
        <v>3</v>
      </c>
      <c r="B6" s="3" t="s">
        <v>11</v>
      </c>
      <c r="C6" s="1"/>
      <c r="D6" s="1"/>
      <c r="E6" s="1"/>
      <c r="F6" s="1"/>
      <c r="G6" s="1"/>
      <c r="H6" s="1"/>
    </row>
    <row r="7" spans="1:8" x14ac:dyDescent="0.25">
      <c r="A7" s="3"/>
      <c r="B7" s="4" t="s">
        <v>12</v>
      </c>
      <c r="C7" s="1"/>
      <c r="D7" s="1"/>
      <c r="E7" s="1"/>
      <c r="F7" s="1"/>
      <c r="G7" s="1"/>
      <c r="H7" s="1"/>
    </row>
    <row r="8" spans="1:8" ht="48" customHeight="1" x14ac:dyDescent="0.25">
      <c r="A8" s="3">
        <v>4</v>
      </c>
      <c r="B8" s="3" t="s">
        <v>15</v>
      </c>
      <c r="C8" s="1"/>
      <c r="D8" s="1"/>
      <c r="E8" s="1"/>
      <c r="F8" s="1"/>
      <c r="G8" s="1"/>
      <c r="H8" s="1"/>
    </row>
    <row r="9" spans="1:8" x14ac:dyDescent="0.25">
      <c r="A9" s="3"/>
      <c r="B9" s="3"/>
      <c r="C9" s="1"/>
      <c r="D9" s="1"/>
      <c r="E9" s="1"/>
      <c r="F9" s="1"/>
      <c r="G9" s="1"/>
      <c r="H9" s="1"/>
    </row>
    <row r="10" spans="1:8" x14ac:dyDescent="0.25">
      <c r="A10" s="3"/>
      <c r="B10" s="5" t="s">
        <v>53</v>
      </c>
      <c r="C10" s="6" t="s">
        <v>0</v>
      </c>
      <c r="D10" s="6" t="s">
        <v>1</v>
      </c>
      <c r="E10" s="6" t="s">
        <v>2</v>
      </c>
      <c r="F10" s="6" t="s">
        <v>3</v>
      </c>
      <c r="G10" s="6" t="s">
        <v>4</v>
      </c>
      <c r="H10" s="6" t="s">
        <v>5</v>
      </c>
    </row>
    <row r="11" spans="1:8" ht="293.25" x14ac:dyDescent="0.25">
      <c r="A11" s="3">
        <v>5</v>
      </c>
      <c r="B11" s="3" t="s">
        <v>16</v>
      </c>
      <c r="C11" s="7" t="s">
        <v>36</v>
      </c>
      <c r="D11" s="1"/>
      <c r="E11" s="7" t="s">
        <v>38</v>
      </c>
      <c r="F11" s="7" t="s">
        <v>39</v>
      </c>
      <c r="G11" s="7" t="s">
        <v>37</v>
      </c>
      <c r="H11" s="7" t="s">
        <v>35</v>
      </c>
    </row>
    <row r="12" spans="1:8" ht="306" x14ac:dyDescent="0.25">
      <c r="A12" s="3">
        <v>6</v>
      </c>
      <c r="B12" s="3" t="s">
        <v>17</v>
      </c>
      <c r="C12" s="7" t="s">
        <v>42</v>
      </c>
      <c r="D12" s="1"/>
      <c r="E12" s="7" t="s">
        <v>43</v>
      </c>
      <c r="F12" s="7" t="s">
        <v>41</v>
      </c>
      <c r="G12" s="7" t="s">
        <v>40</v>
      </c>
      <c r="H12" s="7" t="s">
        <v>44</v>
      </c>
    </row>
    <row r="13" spans="1:8" ht="242.25" x14ac:dyDescent="0.25">
      <c r="A13" s="3">
        <v>7</v>
      </c>
      <c r="B13" s="3" t="s">
        <v>18</v>
      </c>
      <c r="C13" s="7" t="s">
        <v>47</v>
      </c>
      <c r="D13" s="1"/>
      <c r="E13" s="7" t="s">
        <v>48</v>
      </c>
      <c r="F13" s="7" t="s">
        <v>46</v>
      </c>
      <c r="G13" s="7" t="s">
        <v>49</v>
      </c>
      <c r="H13" s="7" t="s">
        <v>45</v>
      </c>
    </row>
    <row r="14" spans="1:8" ht="76.5" x14ac:dyDescent="0.25">
      <c r="A14" s="3"/>
      <c r="B14" s="3" t="s">
        <v>19</v>
      </c>
      <c r="C14" s="1"/>
      <c r="D14" s="1"/>
      <c r="E14" s="1"/>
      <c r="F14" s="1"/>
      <c r="G14" s="7" t="s">
        <v>50</v>
      </c>
      <c r="H14" s="7" t="s">
        <v>51</v>
      </c>
    </row>
    <row r="15" spans="1:8" ht="60.75" customHeight="1" x14ac:dyDescent="0.25">
      <c r="A15" s="3">
        <v>8</v>
      </c>
      <c r="B15" s="3" t="s">
        <v>20</v>
      </c>
      <c r="C15" s="1"/>
      <c r="D15" s="1"/>
      <c r="E15" s="1"/>
      <c r="F15" s="1"/>
      <c r="G15" s="1"/>
      <c r="H15" s="1"/>
    </row>
  </sheetData>
  <phoneticPr fontId="2" type="noConversion"/>
  <pageMargins left="0.7" right="0.7" top="0.75" bottom="0.75" header="0.3" footer="0.3"/>
  <pageSetup paperSize="9" orientation="portrait" r:id="rId1"/>
  <extLst>
    <ext xmlns:x14="http://schemas.microsoft.com/office/spreadsheetml/2009/9/main" uri="{CCE6A557-97BC-4b89-ADB6-D9C93CAAB3DF}">
      <x14:dataValidations xmlns:xm="http://schemas.microsoft.com/office/excel/2006/main" count="2">
        <x14:dataValidation type="list" allowBlank="1" showInputMessage="1" showErrorMessage="1" xr:uid="{26CBFF2C-40E0-4ACA-8526-896F04995E38}">
          <x14:formula1>
            <xm:f>'Groep 2'!$D$3:$D$6</xm:f>
          </x14:formula1>
          <xm:sqref>C2:H2 C4:H4 C6:H6</xm:sqref>
        </x14:dataValidation>
        <x14:dataValidation type="list" allowBlank="1" showInputMessage="1" showErrorMessage="1" xr:uid="{5064A2CF-397D-4509-A855-750EF07B12D6}">
          <x14:formula1>
            <xm:f>'Groep 2'!$F$3:$F$4</xm:f>
          </x14:formula1>
          <xm:sqref>C8:H8</xm:sqref>
        </x14:dataValidation>
      </x14:dataValidations>
    </ext>
  </extLst>
</worksheet>
</file>

<file path=xl/worksheets/sheet10.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xmlns:xr="http://schemas.microsoft.com/office/spreadsheetml/2014/revision" xmlns:xr2="http://schemas.microsoft.com/office/spreadsheetml/2015/revision2" xmlns:xr3="http://schemas.microsoft.com/office/spreadsheetml/2016/revision3" mc:Ignorable="x14ac xr xr2 xr3" xr:uid="{8B837500-B126-48BB-B78D-40B85E9EECB2}">
  <dimension ref="A1:J17"/>
  <sheetViews>
    <sheetView tabSelected="1" workbookViewId="0"/>
  </sheetViews>
  <sheetFormatPr defaultRowHeight="15" x14ac:dyDescent="0.25"/>
  <cols>
    <col min="1" max="1" width="50.7109375" style="8" customWidth="1"/>
    <col min="2" max="9" width="30.7109375" style="8" customWidth="1"/>
    <col min="10" max="10" width="42.5703125" style="8" customWidth="1"/>
  </cols>
  <sheetData>
    <row r="1" spans="1:9" x14ac:dyDescent="0.25">
      <c r="A1" s="5" t="s">
        <v>308</v>
      </c>
      <c r="B1" s="6" t="s">
        <v>0</v>
      </c>
      <c r="C1" s="6" t="s">
        <v>1</v>
      </c>
      <c r="D1" s="6" t="s">
        <v>2</v>
      </c>
      <c r="E1" s="6" t="s">
        <v>3</v>
      </c>
      <c r="F1" s="6" t="s">
        <v>4</v>
      </c>
      <c r="G1" s="6" t="s">
        <v>5</v>
      </c>
      <c r="H1" s="6" t="s">
        <v>127</v>
      </c>
      <c r="I1" s="6" t="s">
        <v>270</v>
      </c>
    </row>
    <row r="2" spans="1:9" x14ac:dyDescent="0.25">
      <c r="A2" s="9" t="s">
        <v>55</v>
      </c>
      <c r="B2" s="10" t="s">
        <v>6</v>
      </c>
      <c r="C2" s="10" t="s">
        <v>6</v>
      </c>
      <c r="D2" s="10" t="s">
        <v>6</v>
      </c>
      <c r="E2" s="10" t="s">
        <v>6</v>
      </c>
      <c r="F2" s="10" t="s">
        <v>6</v>
      </c>
      <c r="G2" s="10" t="s">
        <v>6</v>
      </c>
      <c r="H2" s="10" t="s">
        <v>6</v>
      </c>
      <c r="I2" s="10" t="s">
        <v>6</v>
      </c>
    </row>
    <row r="3" spans="1:9" x14ac:dyDescent="0.25">
      <c r="A3" s="9" t="s">
        <v>56</v>
      </c>
      <c r="B3" s="10"/>
      <c r="C3" s="10"/>
      <c r="D3" s="10"/>
      <c r="E3" s="10"/>
      <c r="F3" s="10"/>
      <c r="G3" s="10"/>
      <c r="H3" s="10"/>
      <c r="I3" s="10"/>
    </row>
    <row r="4" spans="1:9" x14ac:dyDescent="0.25">
      <c r="A4" s="9" t="s">
        <v>21</v>
      </c>
      <c r="B4" s="10" t="s">
        <v>10</v>
      </c>
      <c r="C4" s="10" t="s">
        <v>10</v>
      </c>
      <c r="D4" s="10" t="s">
        <v>10</v>
      </c>
      <c r="E4" s="10" t="s">
        <v>10</v>
      </c>
      <c r="F4" s="10"/>
      <c r="G4" s="10"/>
      <c r="H4" s="10"/>
      <c r="I4" s="10"/>
    </row>
    <row r="5" spans="1:9" ht="360" x14ac:dyDescent="0.25">
      <c r="A5" s="10" t="s">
        <v>12</v>
      </c>
      <c r="B5" s="10" t="s">
        <v>271</v>
      </c>
      <c r="C5" s="10" t="s">
        <v>272</v>
      </c>
      <c r="D5" s="10" t="s">
        <v>273</v>
      </c>
      <c r="E5" s="10" t="s">
        <v>274</v>
      </c>
      <c r="F5" s="10" t="s">
        <v>275</v>
      </c>
      <c r="G5" s="10" t="s">
        <v>276</v>
      </c>
      <c r="H5" s="10"/>
      <c r="I5" s="10"/>
    </row>
    <row r="6" spans="1:9" ht="30" x14ac:dyDescent="0.25">
      <c r="A6" s="9" t="s">
        <v>22</v>
      </c>
      <c r="B6" s="10" t="s">
        <v>9</v>
      </c>
      <c r="C6" s="10" t="s">
        <v>9</v>
      </c>
      <c r="D6" s="10"/>
      <c r="E6" s="10"/>
      <c r="F6" s="10"/>
      <c r="G6" s="10"/>
      <c r="H6" s="10"/>
      <c r="I6" s="10"/>
    </row>
    <row r="7" spans="1:9" ht="375" x14ac:dyDescent="0.25">
      <c r="A7" s="10" t="s">
        <v>12</v>
      </c>
      <c r="B7" s="10" t="s">
        <v>277</v>
      </c>
      <c r="C7" s="10" t="s">
        <v>278</v>
      </c>
      <c r="D7" s="10" t="s">
        <v>279</v>
      </c>
      <c r="E7" s="10" t="s">
        <v>280</v>
      </c>
      <c r="F7" s="10"/>
      <c r="G7" s="10"/>
      <c r="H7" s="10" t="s">
        <v>281</v>
      </c>
      <c r="I7" s="10"/>
    </row>
    <row r="8" spans="1:9" ht="30" x14ac:dyDescent="0.25">
      <c r="A8" s="9" t="s">
        <v>282</v>
      </c>
      <c r="B8" s="10"/>
      <c r="C8" s="10"/>
      <c r="D8" s="10"/>
      <c r="E8" s="10"/>
      <c r="F8" s="10"/>
      <c r="G8" s="10"/>
      <c r="H8" s="10"/>
      <c r="I8" s="10"/>
    </row>
    <row r="9" spans="1:9" ht="105" x14ac:dyDescent="0.25">
      <c r="A9" s="10" t="s">
        <v>12</v>
      </c>
      <c r="B9" s="10" t="s">
        <v>283</v>
      </c>
      <c r="C9" s="10" t="s">
        <v>284</v>
      </c>
      <c r="D9" s="15" t="s">
        <v>285</v>
      </c>
      <c r="E9" s="10" t="s">
        <v>286</v>
      </c>
      <c r="F9" s="10"/>
      <c r="G9" s="10"/>
      <c r="H9" s="10"/>
      <c r="I9" s="10"/>
    </row>
    <row r="10" spans="1:9" ht="60" x14ac:dyDescent="0.25">
      <c r="A10" s="9" t="s">
        <v>15</v>
      </c>
      <c r="B10" s="10"/>
      <c r="C10" s="10"/>
      <c r="D10" s="10"/>
      <c r="E10" s="10"/>
      <c r="F10" s="10"/>
      <c r="G10" s="10"/>
      <c r="H10" s="10"/>
      <c r="I10" s="10"/>
    </row>
    <row r="11" spans="1:9" ht="180" x14ac:dyDescent="0.25">
      <c r="A11" s="10" t="s">
        <v>12</v>
      </c>
      <c r="B11" s="10" t="s">
        <v>287</v>
      </c>
      <c r="C11" s="10" t="s">
        <v>288</v>
      </c>
      <c r="D11" s="10" t="s">
        <v>289</v>
      </c>
      <c r="E11" s="10" t="s">
        <v>290</v>
      </c>
      <c r="F11" s="10"/>
      <c r="G11" s="10"/>
      <c r="H11" s="10"/>
      <c r="I11" s="10"/>
    </row>
    <row r="12" spans="1:9" x14ac:dyDescent="0.25">
      <c r="A12" s="5" t="s">
        <v>309</v>
      </c>
      <c r="B12" s="9" t="s">
        <v>0</v>
      </c>
      <c r="C12" s="9" t="s">
        <v>1</v>
      </c>
      <c r="D12" s="9" t="s">
        <v>2</v>
      </c>
      <c r="E12" s="9" t="s">
        <v>3</v>
      </c>
      <c r="F12" s="9" t="s">
        <v>4</v>
      </c>
      <c r="G12" s="9" t="s">
        <v>5</v>
      </c>
      <c r="H12" s="9" t="s">
        <v>127</v>
      </c>
      <c r="I12" s="9" t="s">
        <v>270</v>
      </c>
    </row>
    <row r="13" spans="1:9" ht="285" x14ac:dyDescent="0.25">
      <c r="A13" s="9" t="s">
        <v>16</v>
      </c>
      <c r="B13" s="10" t="s">
        <v>291</v>
      </c>
      <c r="C13" s="10" t="s">
        <v>292</v>
      </c>
      <c r="D13" s="10"/>
      <c r="E13" s="10" t="s">
        <v>293</v>
      </c>
      <c r="F13" s="16"/>
      <c r="G13" s="10"/>
      <c r="H13" s="10"/>
      <c r="I13" s="10" t="s">
        <v>294</v>
      </c>
    </row>
    <row r="14" spans="1:9" ht="135" x14ac:dyDescent="0.25">
      <c r="A14" s="9" t="s">
        <v>17</v>
      </c>
      <c r="B14" s="10" t="s">
        <v>295</v>
      </c>
      <c r="C14" s="10" t="s">
        <v>296</v>
      </c>
      <c r="D14" s="10"/>
      <c r="E14" s="10"/>
      <c r="F14" s="10"/>
      <c r="G14" s="10"/>
      <c r="H14" s="10"/>
      <c r="I14" s="10" t="s">
        <v>297</v>
      </c>
    </row>
    <row r="15" spans="1:9" ht="120" x14ac:dyDescent="0.25">
      <c r="A15" s="9" t="s">
        <v>18</v>
      </c>
      <c r="B15" s="10" t="s">
        <v>298</v>
      </c>
      <c r="C15" s="10"/>
      <c r="D15" s="10"/>
      <c r="E15" s="10" t="s">
        <v>299</v>
      </c>
      <c r="F15" s="10"/>
      <c r="G15" s="10"/>
      <c r="H15" s="10" t="s">
        <v>300</v>
      </c>
      <c r="I15" s="10"/>
    </row>
    <row r="16" spans="1:9" ht="180" x14ac:dyDescent="0.25">
      <c r="A16" s="9" t="s">
        <v>19</v>
      </c>
      <c r="B16" s="10" t="s">
        <v>301</v>
      </c>
      <c r="C16" s="10" t="s">
        <v>302</v>
      </c>
      <c r="D16" s="10"/>
      <c r="E16" s="10" t="s">
        <v>303</v>
      </c>
      <c r="F16" s="10"/>
      <c r="G16" s="10"/>
      <c r="H16" s="10" t="s">
        <v>304</v>
      </c>
      <c r="I16" s="10"/>
    </row>
    <row r="17" spans="1:9" ht="225" x14ac:dyDescent="0.25">
      <c r="A17" s="9" t="s">
        <v>20</v>
      </c>
      <c r="B17" s="10" t="s">
        <v>305</v>
      </c>
      <c r="C17" s="10" t="s">
        <v>306</v>
      </c>
      <c r="D17" s="10"/>
      <c r="E17" s="15" t="s">
        <v>307</v>
      </c>
      <c r="F17" s="10"/>
      <c r="G17" s="10"/>
      <c r="H17" s="10"/>
      <c r="I17" s="10"/>
    </row>
  </sheetData>
  <pageMargins left="0.7" right="0.7" top="0.75" bottom="0.75" header="0.3" footer="0.3"/>
</worksheet>
</file>

<file path=xl/worksheets/sheet1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xmlns:xr="http://schemas.microsoft.com/office/spreadsheetml/2014/revision" xmlns:xr2="http://schemas.microsoft.com/office/spreadsheetml/2015/revision2" xmlns:xr3="http://schemas.microsoft.com/office/spreadsheetml/2016/revision3" mc:Ignorable="x14ac xr xr2 xr3" xr:uid="{108B25D3-CE55-4FDF-BDCA-9D4E1800C0C9}">
  <dimension ref="A1:E17"/>
  <sheetViews>
    <sheetView topLeftCell="A10" workbookViewId="0">
      <selection activeCell="D11" sqref="D11"/>
    </sheetView>
  </sheetViews>
  <sheetFormatPr defaultRowHeight="15" x14ac:dyDescent="0.25"/>
  <cols>
    <col min="1" max="1" width="50.7109375" style="8" customWidth="1"/>
    <col min="2" max="5" width="30.7109375" style="8" customWidth="1"/>
  </cols>
  <sheetData>
    <row r="1" spans="1:5" x14ac:dyDescent="0.25">
      <c r="A1" s="5" t="s">
        <v>433</v>
      </c>
      <c r="B1" s="17" t="s">
        <v>0</v>
      </c>
      <c r="C1" s="18" t="s">
        <v>1</v>
      </c>
      <c r="D1" s="18" t="s">
        <v>2</v>
      </c>
      <c r="E1" s="18" t="s">
        <v>3</v>
      </c>
    </row>
    <row r="2" spans="1:5" x14ac:dyDescent="0.25">
      <c r="A2" s="20" t="s">
        <v>55</v>
      </c>
      <c r="B2" s="21" t="s">
        <v>6</v>
      </c>
      <c r="C2" s="22" t="s">
        <v>6</v>
      </c>
      <c r="D2" s="22"/>
      <c r="E2" s="22"/>
    </row>
    <row r="3" spans="1:5" x14ac:dyDescent="0.25">
      <c r="A3" s="20" t="s">
        <v>56</v>
      </c>
      <c r="B3" s="21"/>
      <c r="C3" s="22"/>
      <c r="D3" s="22"/>
      <c r="E3" s="22"/>
    </row>
    <row r="4" spans="1:5" x14ac:dyDescent="0.25">
      <c r="A4" s="20" t="s">
        <v>21</v>
      </c>
      <c r="B4" s="21" t="s">
        <v>10</v>
      </c>
      <c r="C4" s="22" t="s">
        <v>10</v>
      </c>
      <c r="D4" s="22"/>
      <c r="E4" s="22"/>
    </row>
    <row r="5" spans="1:5" ht="300" x14ac:dyDescent="0.25">
      <c r="A5" s="24" t="s">
        <v>12</v>
      </c>
      <c r="B5" s="21" t="s">
        <v>413</v>
      </c>
      <c r="C5" s="22" t="s">
        <v>414</v>
      </c>
      <c r="D5" s="22"/>
      <c r="E5" s="22"/>
    </row>
    <row r="6" spans="1:5" ht="30" x14ac:dyDescent="0.25">
      <c r="A6" s="20" t="s">
        <v>22</v>
      </c>
      <c r="B6" s="21" t="s">
        <v>10</v>
      </c>
      <c r="C6" s="22" t="s">
        <v>10</v>
      </c>
      <c r="D6" s="22"/>
      <c r="E6" s="22"/>
    </row>
    <row r="7" spans="1:5" ht="180" x14ac:dyDescent="0.25">
      <c r="A7" s="24" t="s">
        <v>12</v>
      </c>
      <c r="B7" s="21"/>
      <c r="C7" s="22" t="s">
        <v>415</v>
      </c>
      <c r="D7" s="22"/>
      <c r="E7" s="22"/>
    </row>
    <row r="8" spans="1:5" ht="30" x14ac:dyDescent="0.25">
      <c r="A8" s="20" t="s">
        <v>11</v>
      </c>
      <c r="B8" s="21" t="s">
        <v>10</v>
      </c>
      <c r="C8" s="22" t="s">
        <v>10</v>
      </c>
      <c r="D8" s="22"/>
      <c r="E8" s="22"/>
    </row>
    <row r="9" spans="1:5" ht="30" x14ac:dyDescent="0.25">
      <c r="A9" s="24" t="s">
        <v>12</v>
      </c>
      <c r="B9" s="21" t="s">
        <v>416</v>
      </c>
      <c r="C9" s="22"/>
      <c r="D9" s="22"/>
      <c r="E9" s="22"/>
    </row>
    <row r="10" spans="1:5" ht="60" x14ac:dyDescent="0.25">
      <c r="A10" s="20" t="s">
        <v>15</v>
      </c>
      <c r="B10" s="21"/>
      <c r="C10" s="22"/>
      <c r="D10" s="22"/>
      <c r="E10" s="22"/>
    </row>
    <row r="11" spans="1:5" ht="225.75" thickBot="1" x14ac:dyDescent="0.3">
      <c r="A11" s="20"/>
      <c r="B11" s="21" t="s">
        <v>417</v>
      </c>
      <c r="C11" s="22" t="s">
        <v>418</v>
      </c>
      <c r="D11" s="22"/>
      <c r="E11" s="22"/>
    </row>
    <row r="12" spans="1:5" x14ac:dyDescent="0.25">
      <c r="A12" s="5" t="s">
        <v>434</v>
      </c>
      <c r="B12" s="17" t="s">
        <v>0</v>
      </c>
      <c r="C12" s="18" t="s">
        <v>1</v>
      </c>
      <c r="D12" s="18" t="s">
        <v>2</v>
      </c>
      <c r="E12" s="18" t="s">
        <v>3</v>
      </c>
    </row>
    <row r="13" spans="1:5" ht="180" x14ac:dyDescent="0.25">
      <c r="A13" s="20" t="s">
        <v>16</v>
      </c>
      <c r="B13" s="21"/>
      <c r="C13" s="22" t="s">
        <v>419</v>
      </c>
      <c r="D13" s="22" t="s">
        <v>420</v>
      </c>
      <c r="E13" s="22" t="s">
        <v>421</v>
      </c>
    </row>
    <row r="14" spans="1:5" ht="180" x14ac:dyDescent="0.25">
      <c r="A14" s="20" t="s">
        <v>17</v>
      </c>
      <c r="B14" s="21" t="s">
        <v>422</v>
      </c>
      <c r="C14" s="22" t="s">
        <v>423</v>
      </c>
      <c r="D14" s="22" t="s">
        <v>424</v>
      </c>
      <c r="E14" s="22" t="s">
        <v>425</v>
      </c>
    </row>
    <row r="15" spans="1:5" ht="135" x14ac:dyDescent="0.25">
      <c r="A15" s="20" t="s">
        <v>18</v>
      </c>
      <c r="B15" s="21" t="s">
        <v>426</v>
      </c>
      <c r="C15" s="22" t="s">
        <v>427</v>
      </c>
      <c r="D15" s="22"/>
      <c r="E15" s="22" t="s">
        <v>428</v>
      </c>
    </row>
    <row r="16" spans="1:5" ht="75" x14ac:dyDescent="0.25">
      <c r="A16" s="25" t="s">
        <v>19</v>
      </c>
      <c r="B16" s="26" t="s">
        <v>429</v>
      </c>
      <c r="C16" s="27" t="s">
        <v>430</v>
      </c>
      <c r="D16" s="27"/>
      <c r="E16" s="27" t="s">
        <v>431</v>
      </c>
    </row>
    <row r="17" spans="1:5" ht="75.75" thickBot="1" x14ac:dyDescent="0.3">
      <c r="A17" s="29" t="s">
        <v>20</v>
      </c>
      <c r="B17" s="30"/>
      <c r="C17" s="31"/>
      <c r="D17" s="31" t="s">
        <v>432</v>
      </c>
      <c r="E17" s="31"/>
    </row>
  </sheetData>
  <pageMargins left="0.7" right="0.7" top="0.75" bottom="0.75" header="0.3" footer="0.3"/>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xmlns:xr="http://schemas.microsoft.com/office/spreadsheetml/2014/revision" xmlns:xr2="http://schemas.microsoft.com/office/spreadsheetml/2015/revision2" xmlns:xr3="http://schemas.microsoft.com/office/spreadsheetml/2016/revision3" mc:Ignorable="x14ac xr xr2 xr3" xr:uid="{4CDB375E-7893-409F-B160-CD2664A845AD}">
  <dimension ref="A1:W17"/>
  <sheetViews>
    <sheetView workbookViewId="0">
      <selection sqref="A1:W1048576"/>
    </sheetView>
  </sheetViews>
  <sheetFormatPr defaultRowHeight="15" x14ac:dyDescent="0.25"/>
  <cols>
    <col min="1" max="1" width="50.7109375" style="8" customWidth="1"/>
    <col min="2" max="5" width="30.7109375" style="8" customWidth="1"/>
    <col min="6" max="6" width="8.7109375" style="8"/>
    <col min="7" max="23" width="9.140625" style="8"/>
  </cols>
  <sheetData>
    <row r="1" spans="1:5" x14ac:dyDescent="0.25">
      <c r="A1" s="5" t="s">
        <v>54</v>
      </c>
      <c r="B1" s="6" t="s">
        <v>0</v>
      </c>
      <c r="C1" s="6" t="s">
        <v>1</v>
      </c>
      <c r="D1" s="6" t="s">
        <v>2</v>
      </c>
      <c r="E1" s="6" t="s">
        <v>3</v>
      </c>
    </row>
    <row r="2" spans="1:5" x14ac:dyDescent="0.25">
      <c r="A2" s="9" t="s">
        <v>55</v>
      </c>
      <c r="B2" s="10" t="s">
        <v>6</v>
      </c>
      <c r="C2" s="10" t="s">
        <v>6</v>
      </c>
      <c r="D2" s="10" t="s">
        <v>6</v>
      </c>
      <c r="E2" s="10" t="s">
        <v>6</v>
      </c>
    </row>
    <row r="3" spans="1:5" ht="30" x14ac:dyDescent="0.25">
      <c r="A3" s="9" t="s">
        <v>56</v>
      </c>
      <c r="B3" s="10" t="s">
        <v>57</v>
      </c>
      <c r="C3" s="10" t="s">
        <v>58</v>
      </c>
      <c r="D3" s="10" t="s">
        <v>59</v>
      </c>
      <c r="E3" s="10" t="s">
        <v>60</v>
      </c>
    </row>
    <row r="4" spans="1:5" x14ac:dyDescent="0.25">
      <c r="A4" s="9" t="s">
        <v>21</v>
      </c>
      <c r="B4" s="10"/>
      <c r="C4" s="10" t="s">
        <v>10</v>
      </c>
      <c r="D4" s="10" t="s">
        <v>10</v>
      </c>
      <c r="E4" s="10" t="s">
        <v>9</v>
      </c>
    </row>
    <row r="5" spans="1:5" ht="150" x14ac:dyDescent="0.25">
      <c r="A5" s="10" t="s">
        <v>12</v>
      </c>
      <c r="B5" s="10" t="s">
        <v>61</v>
      </c>
      <c r="C5" s="10" t="s">
        <v>62</v>
      </c>
      <c r="D5" s="10" t="s">
        <v>63</v>
      </c>
      <c r="E5" s="10" t="s">
        <v>64</v>
      </c>
    </row>
    <row r="6" spans="1:5" ht="30" x14ac:dyDescent="0.25">
      <c r="A6" s="9" t="s">
        <v>22</v>
      </c>
      <c r="B6" s="10" t="s">
        <v>9</v>
      </c>
      <c r="C6" s="10" t="s">
        <v>9</v>
      </c>
      <c r="D6" s="10" t="s">
        <v>10</v>
      </c>
      <c r="E6" s="10" t="s">
        <v>9</v>
      </c>
    </row>
    <row r="7" spans="1:5" ht="105" x14ac:dyDescent="0.25">
      <c r="A7" s="10" t="s">
        <v>12</v>
      </c>
      <c r="B7" s="10" t="s">
        <v>65</v>
      </c>
      <c r="C7" s="10" t="s">
        <v>66</v>
      </c>
      <c r="D7" s="10" t="s">
        <v>67</v>
      </c>
      <c r="E7" s="10" t="s">
        <v>68</v>
      </c>
    </row>
    <row r="8" spans="1:5" ht="30" x14ac:dyDescent="0.25">
      <c r="A8" s="9" t="s">
        <v>11</v>
      </c>
      <c r="B8" s="10"/>
      <c r="C8" s="10"/>
      <c r="D8" s="10"/>
      <c r="E8" s="10"/>
    </row>
    <row r="9" spans="1:5" ht="45" x14ac:dyDescent="0.25">
      <c r="A9" s="10" t="s">
        <v>12</v>
      </c>
      <c r="B9" s="10" t="s">
        <v>69</v>
      </c>
      <c r="C9" s="10" t="s">
        <v>70</v>
      </c>
      <c r="D9" s="10" t="s">
        <v>69</v>
      </c>
      <c r="E9" s="10" t="s">
        <v>69</v>
      </c>
    </row>
    <row r="10" spans="1:5" ht="60" x14ac:dyDescent="0.25">
      <c r="A10" s="9" t="s">
        <v>15</v>
      </c>
      <c r="B10" s="10"/>
      <c r="C10" s="10"/>
      <c r="D10" s="10"/>
      <c r="E10" s="10"/>
    </row>
    <row r="11" spans="1:5" ht="195" x14ac:dyDescent="0.25">
      <c r="A11" s="9"/>
      <c r="B11" s="10" t="s">
        <v>71</v>
      </c>
      <c r="C11" s="10" t="s">
        <v>72</v>
      </c>
      <c r="D11" s="10" t="s">
        <v>73</v>
      </c>
      <c r="E11" s="10" t="s">
        <v>74</v>
      </c>
    </row>
    <row r="12" spans="1:5" x14ac:dyDescent="0.25">
      <c r="A12" s="5" t="s">
        <v>75</v>
      </c>
      <c r="B12" s="6" t="s">
        <v>0</v>
      </c>
      <c r="C12" s="6" t="s">
        <v>1</v>
      </c>
      <c r="D12" s="6" t="s">
        <v>2</v>
      </c>
      <c r="E12" s="6" t="s">
        <v>3</v>
      </c>
    </row>
    <row r="13" spans="1:5" ht="135" x14ac:dyDescent="0.25">
      <c r="A13" s="9" t="s">
        <v>16</v>
      </c>
      <c r="B13" s="10" t="s">
        <v>76</v>
      </c>
      <c r="C13" s="10" t="s">
        <v>77</v>
      </c>
      <c r="D13" s="10" t="s">
        <v>78</v>
      </c>
      <c r="E13" s="10" t="s">
        <v>79</v>
      </c>
    </row>
    <row r="14" spans="1:5" ht="75" x14ac:dyDescent="0.25">
      <c r="A14" s="9" t="s">
        <v>17</v>
      </c>
      <c r="B14" s="10" t="s">
        <v>76</v>
      </c>
      <c r="C14" s="10" t="s">
        <v>80</v>
      </c>
      <c r="D14" s="10" t="s">
        <v>81</v>
      </c>
      <c r="E14" s="10" t="s">
        <v>82</v>
      </c>
    </row>
    <row r="15" spans="1:5" ht="195" x14ac:dyDescent="0.25">
      <c r="A15" s="9" t="s">
        <v>18</v>
      </c>
      <c r="B15" s="10" t="s">
        <v>76</v>
      </c>
      <c r="C15" s="10" t="s">
        <v>83</v>
      </c>
      <c r="D15" s="10" t="s">
        <v>84</v>
      </c>
      <c r="E15" s="10" t="s">
        <v>85</v>
      </c>
    </row>
    <row r="16" spans="1:5" ht="150" x14ac:dyDescent="0.25">
      <c r="A16" s="9" t="s">
        <v>19</v>
      </c>
      <c r="B16" s="10" t="s">
        <v>76</v>
      </c>
      <c r="C16" s="10" t="s">
        <v>86</v>
      </c>
      <c r="D16" s="10" t="s">
        <v>87</v>
      </c>
      <c r="E16" s="10" t="s">
        <v>88</v>
      </c>
    </row>
    <row r="17" spans="1:5" x14ac:dyDescent="0.25">
      <c r="A17" s="9" t="s">
        <v>20</v>
      </c>
      <c r="B17" s="10"/>
      <c r="C17" s="10"/>
      <c r="D17" s="10"/>
      <c r="E17" s="10"/>
    </row>
  </sheetData>
  <pageMargins left="0.7" right="0.7" top="0.75" bottom="0.75" header="0.3" footer="0.3"/>
</worksheet>
</file>

<file path=xl/worksheets/sheet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xmlns:xr="http://schemas.microsoft.com/office/spreadsheetml/2014/revision" xmlns:xr2="http://schemas.microsoft.com/office/spreadsheetml/2015/revision2" xmlns:xr3="http://schemas.microsoft.com/office/spreadsheetml/2016/revision3" mc:Ignorable="x14ac xr xr2 xr3" xr:uid="{68713349-3A49-4BC8-89E2-F056151718AA}">
  <dimension ref="A1:G16"/>
  <sheetViews>
    <sheetView workbookViewId="0">
      <selection activeCell="A4" sqref="A4"/>
    </sheetView>
  </sheetViews>
  <sheetFormatPr defaultRowHeight="15" x14ac:dyDescent="0.25"/>
  <cols>
    <col min="1" max="1" width="50.7109375" style="8" customWidth="1"/>
    <col min="2" max="6" width="30.7109375" style="8" customWidth="1"/>
    <col min="7" max="7" width="8.7109375" style="8"/>
  </cols>
  <sheetData>
    <row r="1" spans="1:6" x14ac:dyDescent="0.25">
      <c r="A1" s="5" t="s">
        <v>89</v>
      </c>
      <c r="B1" s="6" t="s">
        <v>0</v>
      </c>
      <c r="C1" s="6" t="s">
        <v>1</v>
      </c>
      <c r="D1" s="6" t="s">
        <v>2</v>
      </c>
      <c r="E1" s="6" t="s">
        <v>3</v>
      </c>
      <c r="F1" s="6" t="s">
        <v>4</v>
      </c>
    </row>
    <row r="2" spans="1:6" x14ac:dyDescent="0.25">
      <c r="A2" s="9" t="s">
        <v>90</v>
      </c>
      <c r="B2" s="10" t="s">
        <v>6</v>
      </c>
      <c r="C2" s="10" t="s">
        <v>6</v>
      </c>
      <c r="D2" s="10" t="s">
        <v>6</v>
      </c>
      <c r="E2" s="10" t="s">
        <v>6</v>
      </c>
      <c r="F2" s="10" t="s">
        <v>6</v>
      </c>
    </row>
    <row r="3" spans="1:6" x14ac:dyDescent="0.25">
      <c r="A3" s="9" t="s">
        <v>21</v>
      </c>
      <c r="B3" s="10" t="s">
        <v>10</v>
      </c>
      <c r="C3" s="10" t="s">
        <v>9</v>
      </c>
      <c r="D3" s="10" t="s">
        <v>10</v>
      </c>
      <c r="E3" s="10" t="s">
        <v>10</v>
      </c>
      <c r="F3" s="10" t="s">
        <v>10</v>
      </c>
    </row>
    <row r="4" spans="1:6" ht="195" x14ac:dyDescent="0.25">
      <c r="A4" s="10" t="s">
        <v>12</v>
      </c>
      <c r="B4" s="10" t="s">
        <v>91</v>
      </c>
      <c r="C4" s="10" t="s">
        <v>92</v>
      </c>
      <c r="D4" s="10" t="s">
        <v>93</v>
      </c>
      <c r="E4" s="10" t="s">
        <v>94</v>
      </c>
      <c r="F4" s="10" t="s">
        <v>95</v>
      </c>
    </row>
    <row r="5" spans="1:6" ht="30" x14ac:dyDescent="0.25">
      <c r="A5" s="9" t="s">
        <v>22</v>
      </c>
      <c r="B5" s="10" t="s">
        <v>10</v>
      </c>
      <c r="C5" s="10" t="s">
        <v>10</v>
      </c>
      <c r="D5" s="10" t="s">
        <v>10</v>
      </c>
      <c r="E5" s="10" t="s">
        <v>10</v>
      </c>
      <c r="F5" s="10" t="s">
        <v>10</v>
      </c>
    </row>
    <row r="6" spans="1:6" ht="240" x14ac:dyDescent="0.25">
      <c r="A6" s="10" t="s">
        <v>12</v>
      </c>
      <c r="B6" s="10" t="s">
        <v>96</v>
      </c>
      <c r="C6" s="10" t="s">
        <v>97</v>
      </c>
      <c r="D6" s="10" t="s">
        <v>98</v>
      </c>
      <c r="E6" s="10" t="s">
        <v>99</v>
      </c>
      <c r="F6" s="10" t="s">
        <v>100</v>
      </c>
    </row>
    <row r="7" spans="1:6" ht="30" x14ac:dyDescent="0.25">
      <c r="A7" s="9" t="s">
        <v>101</v>
      </c>
      <c r="B7" s="10" t="s">
        <v>10</v>
      </c>
      <c r="C7" s="10" t="s">
        <v>10</v>
      </c>
      <c r="D7" s="10" t="s">
        <v>10</v>
      </c>
      <c r="E7" s="10" t="s">
        <v>10</v>
      </c>
      <c r="F7" s="10" t="s">
        <v>10</v>
      </c>
    </row>
    <row r="8" spans="1:6" ht="120" x14ac:dyDescent="0.25">
      <c r="A8" s="10" t="s">
        <v>12</v>
      </c>
      <c r="B8" s="10" t="s">
        <v>102</v>
      </c>
      <c r="C8" s="10" t="s">
        <v>103</v>
      </c>
      <c r="D8" s="10" t="s">
        <v>104</v>
      </c>
      <c r="E8" s="10" t="s">
        <v>105</v>
      </c>
      <c r="F8" s="10" t="s">
        <v>106</v>
      </c>
    </row>
    <row r="9" spans="1:6" ht="60" x14ac:dyDescent="0.25">
      <c r="A9" s="9" t="s">
        <v>15</v>
      </c>
      <c r="B9" s="10" t="s">
        <v>13</v>
      </c>
      <c r="C9" s="10" t="s">
        <v>13</v>
      </c>
      <c r="D9" s="10" t="s">
        <v>13</v>
      </c>
      <c r="E9" s="10" t="s">
        <v>13</v>
      </c>
      <c r="F9" s="10" t="s">
        <v>13</v>
      </c>
    </row>
    <row r="10" spans="1:6" ht="180" x14ac:dyDescent="0.25">
      <c r="A10" s="9"/>
      <c r="B10" s="10" t="s">
        <v>107</v>
      </c>
      <c r="C10" s="10" t="s">
        <v>108</v>
      </c>
      <c r="D10" s="10" t="s">
        <v>109</v>
      </c>
      <c r="E10" s="10" t="s">
        <v>110</v>
      </c>
      <c r="F10" s="10" t="s">
        <v>111</v>
      </c>
    </row>
    <row r="11" spans="1:6" x14ac:dyDescent="0.25">
      <c r="A11" s="5" t="s">
        <v>112</v>
      </c>
      <c r="B11" s="6" t="s">
        <v>0</v>
      </c>
      <c r="C11" s="6" t="s">
        <v>1</v>
      </c>
      <c r="D11" s="6" t="s">
        <v>2</v>
      </c>
      <c r="E11" s="6" t="s">
        <v>3</v>
      </c>
      <c r="F11" s="6" t="s">
        <v>4</v>
      </c>
    </row>
    <row r="12" spans="1:6" ht="300" x14ac:dyDescent="0.25">
      <c r="A12" s="9" t="s">
        <v>16</v>
      </c>
      <c r="B12" s="10" t="s">
        <v>113</v>
      </c>
      <c r="C12" s="10" t="s">
        <v>114</v>
      </c>
      <c r="D12" s="10" t="s">
        <v>115</v>
      </c>
      <c r="E12" s="11" t="s">
        <v>116</v>
      </c>
      <c r="F12" s="10" t="s">
        <v>117</v>
      </c>
    </row>
    <row r="13" spans="1:6" ht="330" x14ac:dyDescent="0.25">
      <c r="A13" s="9" t="s">
        <v>17</v>
      </c>
      <c r="B13" s="10" t="s">
        <v>118</v>
      </c>
      <c r="C13" s="10" t="s">
        <v>119</v>
      </c>
      <c r="D13" s="10" t="s">
        <v>120</v>
      </c>
      <c r="E13" s="11" t="s">
        <v>116</v>
      </c>
      <c r="F13" s="10" t="s">
        <v>121</v>
      </c>
    </row>
    <row r="14" spans="1:6" ht="255" x14ac:dyDescent="0.25">
      <c r="A14" s="9" t="s">
        <v>18</v>
      </c>
      <c r="B14" s="10" t="s">
        <v>122</v>
      </c>
      <c r="C14" s="10" t="s">
        <v>123</v>
      </c>
      <c r="D14" s="10" t="s">
        <v>124</v>
      </c>
      <c r="E14" s="11" t="s">
        <v>116</v>
      </c>
      <c r="F14" s="10" t="s">
        <v>125</v>
      </c>
    </row>
    <row r="15" spans="1:6" ht="45" x14ac:dyDescent="0.25">
      <c r="A15" s="9" t="s">
        <v>19</v>
      </c>
      <c r="B15" s="10"/>
      <c r="C15" s="10"/>
      <c r="D15" s="10"/>
      <c r="E15" s="10"/>
      <c r="F15" s="10"/>
    </row>
    <row r="16" spans="1:6" x14ac:dyDescent="0.25">
      <c r="A16" s="9" t="s">
        <v>20</v>
      </c>
      <c r="B16" s="10"/>
      <c r="C16" s="10"/>
      <c r="D16" s="10"/>
      <c r="E16" s="10"/>
      <c r="F16" s="10"/>
    </row>
  </sheetData>
  <pageMargins left="0.7" right="0.7" top="0.75" bottom="0.75" header="0.3" footer="0.3"/>
</worksheet>
</file>

<file path=xl/worksheets/sheet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xmlns:xr="http://schemas.microsoft.com/office/spreadsheetml/2014/revision" xmlns:xr2="http://schemas.microsoft.com/office/spreadsheetml/2015/revision2" xmlns:xr3="http://schemas.microsoft.com/office/spreadsheetml/2016/revision3" mc:Ignorable="x14ac xr xr2 xr3" xr:uid="{9399E383-1009-413E-AFC4-9012B862B498}">
  <dimension ref="A1:AM17"/>
  <sheetViews>
    <sheetView workbookViewId="0">
      <selection sqref="A1:AM1048576"/>
    </sheetView>
  </sheetViews>
  <sheetFormatPr defaultRowHeight="15" x14ac:dyDescent="0.25"/>
  <cols>
    <col min="1" max="1" width="50.7109375" style="8" customWidth="1"/>
    <col min="2" max="8" width="30.7109375" style="8" customWidth="1"/>
    <col min="9" max="39" width="9.140625" style="8"/>
  </cols>
  <sheetData>
    <row r="1" spans="1:8" x14ac:dyDescent="0.25">
      <c r="A1" s="5" t="s">
        <v>126</v>
      </c>
      <c r="B1" s="6" t="s">
        <v>0</v>
      </c>
      <c r="C1" s="6" t="s">
        <v>1</v>
      </c>
      <c r="D1" s="6" t="s">
        <v>2</v>
      </c>
      <c r="E1" s="6" t="s">
        <v>3</v>
      </c>
      <c r="F1" s="6" t="s">
        <v>4</v>
      </c>
      <c r="G1" s="6" t="s">
        <v>5</v>
      </c>
      <c r="H1" s="6" t="s">
        <v>127</v>
      </c>
    </row>
    <row r="2" spans="1:8" x14ac:dyDescent="0.25">
      <c r="A2" s="9" t="s">
        <v>55</v>
      </c>
      <c r="B2" s="10" t="s">
        <v>6</v>
      </c>
      <c r="C2" s="10" t="s">
        <v>6</v>
      </c>
      <c r="D2" s="10" t="s">
        <v>6</v>
      </c>
      <c r="E2" s="10" t="s">
        <v>6</v>
      </c>
      <c r="F2" s="10" t="s">
        <v>6</v>
      </c>
      <c r="G2" s="10" t="s">
        <v>6</v>
      </c>
      <c r="H2" s="10" t="s">
        <v>6</v>
      </c>
    </row>
    <row r="3" spans="1:8" x14ac:dyDescent="0.25">
      <c r="A3" s="9" t="s">
        <v>128</v>
      </c>
      <c r="B3" s="10"/>
      <c r="C3" s="10"/>
      <c r="D3" s="10"/>
      <c r="E3" s="10"/>
      <c r="F3" s="10"/>
      <c r="G3" s="10"/>
      <c r="H3" s="10"/>
    </row>
    <row r="4" spans="1:8" x14ac:dyDescent="0.25">
      <c r="A4" s="9" t="s">
        <v>21</v>
      </c>
      <c r="B4" s="10" t="s">
        <v>10</v>
      </c>
      <c r="C4" s="10" t="s">
        <v>10</v>
      </c>
      <c r="D4" s="10" t="s">
        <v>10</v>
      </c>
      <c r="E4" s="10" t="s">
        <v>10</v>
      </c>
      <c r="F4" s="10" t="s">
        <v>10</v>
      </c>
      <c r="G4" s="10" t="s">
        <v>10</v>
      </c>
      <c r="H4" s="10" t="s">
        <v>10</v>
      </c>
    </row>
    <row r="5" spans="1:8" ht="90" x14ac:dyDescent="0.25">
      <c r="A5" s="10" t="s">
        <v>12</v>
      </c>
      <c r="B5" s="10" t="s">
        <v>129</v>
      </c>
      <c r="C5" s="10" t="s">
        <v>130</v>
      </c>
      <c r="D5" s="10" t="s">
        <v>131</v>
      </c>
      <c r="E5" s="10" t="s">
        <v>132</v>
      </c>
      <c r="F5" s="10" t="s">
        <v>133</v>
      </c>
      <c r="G5" s="10" t="s">
        <v>134</v>
      </c>
      <c r="H5" s="10" t="s">
        <v>135</v>
      </c>
    </row>
    <row r="6" spans="1:8" ht="30" x14ac:dyDescent="0.25">
      <c r="A6" s="9" t="s">
        <v>22</v>
      </c>
      <c r="B6" s="10"/>
      <c r="C6" s="10" t="s">
        <v>8</v>
      </c>
      <c r="D6" s="10" t="s">
        <v>10</v>
      </c>
      <c r="E6" s="10"/>
      <c r="F6" s="10" t="s">
        <v>10</v>
      </c>
      <c r="G6" s="10"/>
      <c r="H6" s="10" t="s">
        <v>9</v>
      </c>
    </row>
    <row r="7" spans="1:8" ht="120" x14ac:dyDescent="0.25">
      <c r="A7" s="10" t="s">
        <v>12</v>
      </c>
      <c r="B7" s="10" t="s">
        <v>136</v>
      </c>
      <c r="C7" s="10" t="s">
        <v>137</v>
      </c>
      <c r="D7" s="10" t="s">
        <v>138</v>
      </c>
      <c r="E7" s="10" t="s">
        <v>139</v>
      </c>
      <c r="F7" s="10" t="s">
        <v>140</v>
      </c>
      <c r="G7" s="10" t="s">
        <v>141</v>
      </c>
      <c r="H7" s="10" t="s">
        <v>142</v>
      </c>
    </row>
    <row r="8" spans="1:8" ht="30" x14ac:dyDescent="0.25">
      <c r="A8" s="9" t="s">
        <v>11</v>
      </c>
      <c r="B8" s="10" t="s">
        <v>10</v>
      </c>
      <c r="C8" s="10" t="s">
        <v>10</v>
      </c>
      <c r="D8" s="10" t="s">
        <v>10</v>
      </c>
      <c r="E8" s="10" t="s">
        <v>10</v>
      </c>
      <c r="F8" s="10" t="s">
        <v>10</v>
      </c>
      <c r="G8" s="10" t="s">
        <v>10</v>
      </c>
      <c r="H8" s="10" t="s">
        <v>10</v>
      </c>
    </row>
    <row r="9" spans="1:8" ht="60" x14ac:dyDescent="0.25">
      <c r="A9" s="10" t="s">
        <v>12</v>
      </c>
      <c r="B9" s="10" t="s">
        <v>143</v>
      </c>
      <c r="C9" s="10" t="s">
        <v>144</v>
      </c>
      <c r="D9" s="10" t="s">
        <v>145</v>
      </c>
      <c r="E9" s="10" t="s">
        <v>146</v>
      </c>
      <c r="F9" s="10" t="s">
        <v>147</v>
      </c>
      <c r="G9" s="10" t="s">
        <v>148</v>
      </c>
      <c r="H9" s="10" t="s">
        <v>149</v>
      </c>
    </row>
    <row r="10" spans="1:8" ht="60" x14ac:dyDescent="0.25">
      <c r="A10" s="9" t="s">
        <v>15</v>
      </c>
      <c r="B10" s="10" t="s">
        <v>13</v>
      </c>
      <c r="C10" s="10" t="s">
        <v>13</v>
      </c>
      <c r="D10" s="10" t="s">
        <v>13</v>
      </c>
      <c r="E10" s="10" t="s">
        <v>13</v>
      </c>
      <c r="F10" s="10" t="s">
        <v>13</v>
      </c>
      <c r="G10" s="10" t="s">
        <v>13</v>
      </c>
      <c r="H10" s="10" t="s">
        <v>13</v>
      </c>
    </row>
    <row r="11" spans="1:8" ht="45" x14ac:dyDescent="0.25">
      <c r="A11" s="9"/>
      <c r="B11" s="10" t="s">
        <v>150</v>
      </c>
      <c r="C11" s="10" t="s">
        <v>151</v>
      </c>
      <c r="D11" s="10" t="s">
        <v>152</v>
      </c>
      <c r="E11" s="10"/>
      <c r="F11" s="10"/>
      <c r="G11" s="10"/>
      <c r="H11" s="10"/>
    </row>
    <row r="12" spans="1:8" x14ac:dyDescent="0.25">
      <c r="A12" s="5" t="s">
        <v>153</v>
      </c>
      <c r="B12" s="6" t="s">
        <v>0</v>
      </c>
      <c r="C12" s="6" t="s">
        <v>1</v>
      </c>
      <c r="D12" s="6" t="s">
        <v>2</v>
      </c>
      <c r="E12" s="6" t="s">
        <v>3</v>
      </c>
      <c r="F12" s="6" t="s">
        <v>4</v>
      </c>
      <c r="G12" s="6" t="s">
        <v>5</v>
      </c>
      <c r="H12" s="6" t="s">
        <v>127</v>
      </c>
    </row>
    <row r="13" spans="1:8" ht="195" x14ac:dyDescent="0.25">
      <c r="A13" s="9" t="s">
        <v>16</v>
      </c>
      <c r="B13" s="10" t="s">
        <v>154</v>
      </c>
      <c r="C13" s="10" t="s">
        <v>155</v>
      </c>
      <c r="D13" s="10" t="s">
        <v>156</v>
      </c>
      <c r="E13" s="10"/>
      <c r="F13" s="10" t="s">
        <v>157</v>
      </c>
      <c r="G13" s="10"/>
      <c r="H13" s="10" t="s">
        <v>158</v>
      </c>
    </row>
    <row r="14" spans="1:8" ht="90" x14ac:dyDescent="0.25">
      <c r="A14" s="9" t="s">
        <v>17</v>
      </c>
      <c r="B14" s="10" t="s">
        <v>159</v>
      </c>
      <c r="C14" s="10" t="s">
        <v>160</v>
      </c>
      <c r="D14" s="10" t="s">
        <v>161</v>
      </c>
      <c r="E14" s="10"/>
      <c r="F14" s="10" t="s">
        <v>162</v>
      </c>
      <c r="G14" s="10"/>
      <c r="H14" s="10" t="s">
        <v>163</v>
      </c>
    </row>
    <row r="15" spans="1:8" ht="165" x14ac:dyDescent="0.25">
      <c r="A15" s="9" t="s">
        <v>18</v>
      </c>
      <c r="B15" s="10" t="s">
        <v>164</v>
      </c>
      <c r="C15" s="10" t="s">
        <v>165</v>
      </c>
      <c r="D15" s="10" t="s">
        <v>166</v>
      </c>
      <c r="E15" s="10"/>
      <c r="F15" s="10" t="s">
        <v>167</v>
      </c>
      <c r="G15" s="10"/>
      <c r="H15" s="10" t="s">
        <v>168</v>
      </c>
    </row>
    <row r="16" spans="1:8" ht="135" x14ac:dyDescent="0.25">
      <c r="A16" s="9" t="s">
        <v>19</v>
      </c>
      <c r="B16" s="10" t="s">
        <v>169</v>
      </c>
      <c r="C16" s="10" t="s">
        <v>170</v>
      </c>
      <c r="D16" s="10" t="s">
        <v>171</v>
      </c>
      <c r="E16" s="10"/>
      <c r="F16" s="10" t="s">
        <v>172</v>
      </c>
      <c r="G16" s="10"/>
      <c r="H16" s="10" t="s">
        <v>173</v>
      </c>
    </row>
    <row r="17" spans="1:8" ht="75" x14ac:dyDescent="0.25">
      <c r="A17" s="9" t="s">
        <v>20</v>
      </c>
      <c r="B17" s="10" t="s">
        <v>174</v>
      </c>
      <c r="C17" s="10"/>
      <c r="D17" s="10"/>
      <c r="E17" s="10"/>
      <c r="F17" s="10"/>
      <c r="G17" s="10"/>
      <c r="H17" s="10"/>
    </row>
  </sheetData>
  <pageMargins left="0.7" right="0.7" top="0.75" bottom="0.75" header="0.3" footer="0.3"/>
</worksheet>
</file>

<file path=xl/worksheets/sheet5.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xmlns:xr="http://schemas.microsoft.com/office/spreadsheetml/2014/revision" xmlns:xr2="http://schemas.microsoft.com/office/spreadsheetml/2015/revision2" xmlns:xr3="http://schemas.microsoft.com/office/spreadsheetml/2016/revision3" mc:Ignorable="x14ac xr xr2 xr3" xr:uid="{93EB0823-B5E6-4CA2-A09C-42B8F3371101}">
  <dimension ref="A1:H17"/>
  <sheetViews>
    <sheetView workbookViewId="0">
      <selection activeCell="E5" sqref="E5"/>
    </sheetView>
  </sheetViews>
  <sheetFormatPr defaultRowHeight="15" x14ac:dyDescent="0.25"/>
  <cols>
    <col min="1" max="1" width="50.7109375" style="8" customWidth="1"/>
    <col min="2" max="7" width="30.7109375" style="8" customWidth="1"/>
    <col min="8" max="8" width="21.7109375" style="8" customWidth="1"/>
  </cols>
  <sheetData>
    <row r="1" spans="1:7" x14ac:dyDescent="0.25">
      <c r="A1" s="5" t="s">
        <v>175</v>
      </c>
      <c r="B1" s="6" t="s">
        <v>0</v>
      </c>
      <c r="C1" s="6" t="s">
        <v>1</v>
      </c>
      <c r="D1" s="6" t="s">
        <v>2</v>
      </c>
      <c r="E1" s="6" t="s">
        <v>3</v>
      </c>
      <c r="F1" s="6" t="s">
        <v>4</v>
      </c>
      <c r="G1" s="6" t="s">
        <v>5</v>
      </c>
    </row>
    <row r="2" spans="1:7" x14ac:dyDescent="0.25">
      <c r="A2" s="9" t="s">
        <v>55</v>
      </c>
      <c r="B2" s="10" t="s">
        <v>6</v>
      </c>
      <c r="C2" s="10" t="s">
        <v>6</v>
      </c>
      <c r="D2" s="10" t="s">
        <v>6</v>
      </c>
      <c r="E2" s="10" t="s">
        <v>6</v>
      </c>
      <c r="F2" s="10" t="s">
        <v>6</v>
      </c>
      <c r="G2" s="10" t="s">
        <v>6</v>
      </c>
    </row>
    <row r="3" spans="1:7" x14ac:dyDescent="0.25">
      <c r="A3" s="9" t="s">
        <v>56</v>
      </c>
      <c r="B3" s="10"/>
      <c r="C3" s="10"/>
      <c r="D3" s="10" t="s">
        <v>176</v>
      </c>
      <c r="E3" s="10"/>
      <c r="F3" s="10"/>
      <c r="G3" s="10"/>
    </row>
    <row r="4" spans="1:7" x14ac:dyDescent="0.25">
      <c r="A4" s="9" t="s">
        <v>21</v>
      </c>
      <c r="B4" s="10" t="s">
        <v>8</v>
      </c>
      <c r="C4" s="10" t="s">
        <v>9</v>
      </c>
      <c r="D4" s="10" t="s">
        <v>10</v>
      </c>
      <c r="E4" s="10" t="s">
        <v>9</v>
      </c>
      <c r="F4" s="10" t="s">
        <v>9</v>
      </c>
      <c r="G4" s="10" t="s">
        <v>10</v>
      </c>
    </row>
    <row r="5" spans="1:7" ht="375" x14ac:dyDescent="0.25">
      <c r="A5" s="10" t="s">
        <v>12</v>
      </c>
      <c r="B5" s="10" t="s">
        <v>177</v>
      </c>
      <c r="C5" s="10" t="s">
        <v>178</v>
      </c>
      <c r="D5" s="10" t="s">
        <v>179</v>
      </c>
      <c r="E5" s="10" t="s">
        <v>180</v>
      </c>
      <c r="F5" s="10" t="s">
        <v>181</v>
      </c>
      <c r="G5" s="10" t="s">
        <v>182</v>
      </c>
    </row>
    <row r="6" spans="1:7" ht="30" x14ac:dyDescent="0.25">
      <c r="A6" s="9" t="s">
        <v>22</v>
      </c>
      <c r="B6" s="10"/>
      <c r="C6" s="10" t="s">
        <v>9</v>
      </c>
      <c r="D6" s="10"/>
      <c r="E6" s="10"/>
      <c r="F6" s="10"/>
      <c r="G6" s="10"/>
    </row>
    <row r="7" spans="1:7" ht="315" x14ac:dyDescent="0.25">
      <c r="A7" s="10" t="s">
        <v>12</v>
      </c>
      <c r="B7" s="10" t="s">
        <v>183</v>
      </c>
      <c r="C7" s="10" t="s">
        <v>184</v>
      </c>
      <c r="D7" s="10"/>
      <c r="E7" s="10" t="s">
        <v>185</v>
      </c>
      <c r="F7" s="10" t="s">
        <v>186</v>
      </c>
      <c r="G7" s="10" t="s">
        <v>187</v>
      </c>
    </row>
    <row r="8" spans="1:7" ht="30" x14ac:dyDescent="0.25">
      <c r="A8" s="9" t="s">
        <v>11</v>
      </c>
      <c r="B8" s="10" t="s">
        <v>9</v>
      </c>
      <c r="C8" s="10"/>
      <c r="D8" s="10"/>
      <c r="E8" s="10"/>
      <c r="F8" s="10"/>
      <c r="G8" s="10"/>
    </row>
    <row r="9" spans="1:7" ht="225" x14ac:dyDescent="0.25">
      <c r="A9" s="10" t="s">
        <v>12</v>
      </c>
      <c r="B9" s="10" t="s">
        <v>188</v>
      </c>
      <c r="C9" s="10"/>
      <c r="D9" s="10"/>
      <c r="E9" s="10"/>
      <c r="F9" s="10"/>
      <c r="G9" s="10"/>
    </row>
    <row r="10" spans="1:7" ht="60" x14ac:dyDescent="0.25">
      <c r="A10" s="9" t="s">
        <v>15</v>
      </c>
      <c r="B10" s="10"/>
      <c r="C10" s="10"/>
      <c r="D10" s="10"/>
      <c r="E10" s="10"/>
      <c r="F10" s="10"/>
      <c r="G10" s="10"/>
    </row>
    <row r="11" spans="1:7" ht="135" x14ac:dyDescent="0.25">
      <c r="A11" s="9"/>
      <c r="B11" s="10" t="s">
        <v>189</v>
      </c>
      <c r="C11" s="10" t="s">
        <v>190</v>
      </c>
      <c r="D11" s="10" t="s">
        <v>191</v>
      </c>
      <c r="E11" s="10" t="s">
        <v>192</v>
      </c>
      <c r="F11" s="10"/>
      <c r="G11" s="10"/>
    </row>
    <row r="12" spans="1:7" x14ac:dyDescent="0.25">
      <c r="A12" s="5" t="s">
        <v>193</v>
      </c>
      <c r="B12" s="6" t="s">
        <v>0</v>
      </c>
      <c r="C12" s="6" t="s">
        <v>1</v>
      </c>
      <c r="D12" s="6" t="s">
        <v>2</v>
      </c>
      <c r="E12" s="6" t="s">
        <v>3</v>
      </c>
      <c r="F12" s="6" t="s">
        <v>4</v>
      </c>
      <c r="G12" s="6" t="s">
        <v>5</v>
      </c>
    </row>
    <row r="13" spans="1:7" ht="195" x14ac:dyDescent="0.25">
      <c r="A13" s="9" t="s">
        <v>16</v>
      </c>
      <c r="B13" s="10" t="s">
        <v>194</v>
      </c>
      <c r="C13" s="10"/>
      <c r="D13" s="10" t="s">
        <v>195</v>
      </c>
      <c r="E13" s="10" t="s">
        <v>196</v>
      </c>
      <c r="F13" s="10" t="s">
        <v>197</v>
      </c>
      <c r="G13" s="10" t="s">
        <v>198</v>
      </c>
    </row>
    <row r="14" spans="1:7" ht="45" x14ac:dyDescent="0.25">
      <c r="A14" s="9" t="s">
        <v>17</v>
      </c>
      <c r="B14" s="10"/>
      <c r="C14" s="10"/>
      <c r="D14" s="10"/>
      <c r="E14" s="10"/>
      <c r="F14" s="10"/>
      <c r="G14" s="10"/>
    </row>
    <row r="15" spans="1:7" ht="60" x14ac:dyDescent="0.25">
      <c r="A15" s="9" t="s">
        <v>18</v>
      </c>
      <c r="B15" s="10"/>
      <c r="C15" s="10" t="s">
        <v>199</v>
      </c>
      <c r="D15" s="10"/>
      <c r="E15" s="10"/>
      <c r="F15" s="10"/>
      <c r="G15" s="10"/>
    </row>
    <row r="16" spans="1:7" ht="135" x14ac:dyDescent="0.25">
      <c r="A16" s="9" t="s">
        <v>19</v>
      </c>
      <c r="B16" s="10" t="s">
        <v>200</v>
      </c>
      <c r="C16" s="10"/>
      <c r="D16" s="10"/>
      <c r="E16" s="10" t="s">
        <v>201</v>
      </c>
      <c r="F16" s="10"/>
      <c r="G16" s="10"/>
    </row>
    <row r="17" spans="1:7" ht="210" x14ac:dyDescent="0.25">
      <c r="A17" s="9" t="s">
        <v>20</v>
      </c>
      <c r="B17" s="10"/>
      <c r="C17" s="10" t="s">
        <v>202</v>
      </c>
      <c r="D17" s="10"/>
      <c r="E17" s="10" t="s">
        <v>203</v>
      </c>
      <c r="F17" s="10" t="s">
        <v>204</v>
      </c>
      <c r="G17" s="10"/>
    </row>
  </sheetData>
  <pageMargins left="0.7" right="0.7" top="0.75" bottom="0.75" header="0.3" footer="0.3"/>
</worksheet>
</file>

<file path=xl/worksheets/sheet6.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xmlns:xr="http://schemas.microsoft.com/office/spreadsheetml/2014/revision" xmlns:xr2="http://schemas.microsoft.com/office/spreadsheetml/2015/revision2" xmlns:xr3="http://schemas.microsoft.com/office/spreadsheetml/2016/revision3" mc:Ignorable="x14ac xr xr2 xr3" xr:uid="{CC9F2142-9CC0-4402-957D-1A33A7998D8A}">
  <dimension ref="A1:G15"/>
  <sheetViews>
    <sheetView workbookViewId="0">
      <selection sqref="A1:G1048576"/>
    </sheetView>
  </sheetViews>
  <sheetFormatPr defaultRowHeight="15" x14ac:dyDescent="0.25"/>
  <cols>
    <col min="1" max="1" width="50.7109375" style="8" customWidth="1"/>
    <col min="2" max="6" width="30.7109375" style="8" customWidth="1"/>
    <col min="7" max="7" width="8.7109375" style="8"/>
  </cols>
  <sheetData>
    <row r="1" spans="1:6" x14ac:dyDescent="0.25">
      <c r="A1" s="12" t="s">
        <v>205</v>
      </c>
      <c r="B1" s="9" t="s">
        <v>0</v>
      </c>
      <c r="C1" s="9" t="s">
        <v>1</v>
      </c>
      <c r="D1" s="9" t="s">
        <v>2</v>
      </c>
      <c r="E1" s="9" t="s">
        <v>206</v>
      </c>
      <c r="F1" s="9" t="s">
        <v>4</v>
      </c>
    </row>
    <row r="2" spans="1:6" x14ac:dyDescent="0.25">
      <c r="A2" s="9" t="s">
        <v>21</v>
      </c>
      <c r="B2" s="10" t="s">
        <v>8</v>
      </c>
      <c r="C2" s="10" t="s">
        <v>10</v>
      </c>
      <c r="D2" s="10"/>
      <c r="E2" s="10" t="s">
        <v>10</v>
      </c>
      <c r="F2" s="10"/>
    </row>
    <row r="3" spans="1:6" ht="165" x14ac:dyDescent="0.25">
      <c r="A3" s="10" t="s">
        <v>12</v>
      </c>
      <c r="B3" s="10" t="s">
        <v>207</v>
      </c>
      <c r="C3" s="10" t="s">
        <v>208</v>
      </c>
      <c r="D3" s="10" t="s">
        <v>209</v>
      </c>
      <c r="E3" s="10" t="s">
        <v>210</v>
      </c>
      <c r="F3" s="10"/>
    </row>
    <row r="4" spans="1:6" ht="30" x14ac:dyDescent="0.25">
      <c r="A4" s="9" t="s">
        <v>22</v>
      </c>
      <c r="B4" s="10" t="s">
        <v>8</v>
      </c>
      <c r="C4" s="10"/>
      <c r="D4" s="10"/>
      <c r="E4" s="10"/>
      <c r="F4" s="10"/>
    </row>
    <row r="5" spans="1:6" ht="195" x14ac:dyDescent="0.25">
      <c r="A5" s="10" t="s">
        <v>12</v>
      </c>
      <c r="B5" s="10" t="s">
        <v>211</v>
      </c>
      <c r="C5" s="10" t="s">
        <v>212</v>
      </c>
      <c r="D5" s="10" t="s">
        <v>213</v>
      </c>
      <c r="E5" s="10" t="s">
        <v>214</v>
      </c>
      <c r="F5" s="10"/>
    </row>
    <row r="6" spans="1:6" ht="30" x14ac:dyDescent="0.25">
      <c r="A6" s="9" t="s">
        <v>11</v>
      </c>
      <c r="B6" s="10" t="s">
        <v>9</v>
      </c>
      <c r="C6" s="10" t="s">
        <v>10</v>
      </c>
      <c r="D6" s="10" t="s">
        <v>8</v>
      </c>
      <c r="E6" s="10"/>
      <c r="F6" s="10"/>
    </row>
    <row r="7" spans="1:6" ht="60" x14ac:dyDescent="0.25">
      <c r="A7" s="10" t="s">
        <v>12</v>
      </c>
      <c r="B7" s="10" t="s">
        <v>215</v>
      </c>
      <c r="C7" s="10" t="s">
        <v>216</v>
      </c>
      <c r="D7" s="10" t="s">
        <v>217</v>
      </c>
      <c r="E7" s="10"/>
      <c r="F7" s="10"/>
    </row>
    <row r="8" spans="1:6" ht="60" x14ac:dyDescent="0.25">
      <c r="A8" s="9" t="s">
        <v>15</v>
      </c>
      <c r="B8" s="10" t="s">
        <v>13</v>
      </c>
      <c r="C8" s="10" t="s">
        <v>13</v>
      </c>
      <c r="D8" s="10" t="s">
        <v>13</v>
      </c>
      <c r="E8" s="10"/>
      <c r="F8" s="10"/>
    </row>
    <row r="9" spans="1:6" ht="180" x14ac:dyDescent="0.25">
      <c r="A9" s="9"/>
      <c r="B9" s="10" t="s">
        <v>218</v>
      </c>
      <c r="C9" s="10" t="s">
        <v>219</v>
      </c>
      <c r="D9" s="10" t="s">
        <v>220</v>
      </c>
      <c r="E9" s="10"/>
      <c r="F9" s="10"/>
    </row>
    <row r="10" spans="1:6" ht="45" x14ac:dyDescent="0.25">
      <c r="A10" s="5" t="s">
        <v>221</v>
      </c>
      <c r="B10" s="6" t="s">
        <v>0</v>
      </c>
      <c r="C10" s="6" t="s">
        <v>1</v>
      </c>
      <c r="D10" s="6" t="s">
        <v>222</v>
      </c>
      <c r="E10" s="6" t="s">
        <v>223</v>
      </c>
      <c r="F10" s="6" t="s">
        <v>224</v>
      </c>
    </row>
    <row r="11" spans="1:6" ht="120" x14ac:dyDescent="0.25">
      <c r="A11" s="9" t="s">
        <v>16</v>
      </c>
      <c r="B11" s="10" t="s">
        <v>225</v>
      </c>
      <c r="C11" s="10" t="s">
        <v>226</v>
      </c>
      <c r="D11" s="10"/>
      <c r="E11" s="10"/>
      <c r="F11" s="10" t="s">
        <v>227</v>
      </c>
    </row>
    <row r="12" spans="1:6" ht="135" x14ac:dyDescent="0.25">
      <c r="A12" s="9" t="s">
        <v>17</v>
      </c>
      <c r="B12" s="10" t="s">
        <v>228</v>
      </c>
      <c r="C12" s="10" t="s">
        <v>229</v>
      </c>
      <c r="D12" s="10"/>
      <c r="E12" s="10"/>
      <c r="F12" s="10" t="s">
        <v>230</v>
      </c>
    </row>
    <row r="13" spans="1:6" ht="210" x14ac:dyDescent="0.25">
      <c r="A13" s="9" t="s">
        <v>18</v>
      </c>
      <c r="B13" s="10" t="s">
        <v>231</v>
      </c>
      <c r="C13" s="10" t="s">
        <v>232</v>
      </c>
      <c r="D13" s="10"/>
      <c r="E13" s="10"/>
      <c r="F13" s="10" t="s">
        <v>233</v>
      </c>
    </row>
    <row r="14" spans="1:6" ht="270" x14ac:dyDescent="0.25">
      <c r="A14" s="9" t="s">
        <v>19</v>
      </c>
      <c r="B14" s="10" t="s">
        <v>234</v>
      </c>
      <c r="C14" s="10" t="s">
        <v>235</v>
      </c>
      <c r="D14" s="10"/>
      <c r="E14" s="10"/>
      <c r="F14" s="10" t="s">
        <v>236</v>
      </c>
    </row>
    <row r="15" spans="1:6" x14ac:dyDescent="0.25">
      <c r="A15" s="9" t="s">
        <v>20</v>
      </c>
      <c r="B15" s="10"/>
      <c r="C15" s="10"/>
      <c r="D15" s="10"/>
      <c r="E15" s="10"/>
      <c r="F15" s="10"/>
    </row>
  </sheetData>
  <pageMargins left="0.7" right="0.7" top="0.75" bottom="0.75" header="0.3" footer="0.3"/>
</worksheet>
</file>

<file path=xl/worksheets/sheet7.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xmlns:xr="http://schemas.microsoft.com/office/spreadsheetml/2014/revision" xmlns:xr2="http://schemas.microsoft.com/office/spreadsheetml/2015/revision2" xmlns:xr3="http://schemas.microsoft.com/office/spreadsheetml/2016/revision3" mc:Ignorable="x14ac xr xr2 xr3" xr:uid="{4521D4B7-F3C6-4941-B264-C7B4BB365812}">
  <dimension ref="A1:I17"/>
  <sheetViews>
    <sheetView workbookViewId="0">
      <selection activeCell="A5" sqref="A5"/>
    </sheetView>
  </sheetViews>
  <sheetFormatPr defaultRowHeight="15" x14ac:dyDescent="0.25"/>
  <cols>
    <col min="1" max="1" width="50.7109375" style="33" customWidth="1"/>
    <col min="2" max="8" width="30.7109375" style="33" customWidth="1"/>
    <col min="9" max="9" width="30.7109375" style="8" customWidth="1"/>
  </cols>
  <sheetData>
    <row r="1" spans="1:8" ht="15" customHeight="1" x14ac:dyDescent="0.25">
      <c r="A1" s="5" t="s">
        <v>365</v>
      </c>
      <c r="B1" s="17" t="s">
        <v>310</v>
      </c>
      <c r="C1" s="18" t="s">
        <v>311</v>
      </c>
      <c r="D1" s="18" t="s">
        <v>312</v>
      </c>
      <c r="E1" s="18" t="s">
        <v>313</v>
      </c>
      <c r="F1" s="18" t="s">
        <v>314</v>
      </c>
      <c r="G1" s="18" t="s">
        <v>315</v>
      </c>
      <c r="H1" s="19" t="s">
        <v>316</v>
      </c>
    </row>
    <row r="2" spans="1:8" x14ac:dyDescent="0.25">
      <c r="A2" s="20" t="s">
        <v>55</v>
      </c>
      <c r="B2" s="21" t="s">
        <v>6</v>
      </c>
      <c r="C2" s="22" t="s">
        <v>6</v>
      </c>
      <c r="D2" s="22" t="s">
        <v>6</v>
      </c>
      <c r="E2" s="22" t="s">
        <v>6</v>
      </c>
      <c r="F2" s="22" t="s">
        <v>6</v>
      </c>
      <c r="G2" s="22" t="s">
        <v>6</v>
      </c>
      <c r="H2" s="23" t="s">
        <v>6</v>
      </c>
    </row>
    <row r="3" spans="1:8" x14ac:dyDescent="0.25">
      <c r="A3" s="20" t="s">
        <v>56</v>
      </c>
      <c r="B3" s="21"/>
      <c r="C3" s="22"/>
      <c r="D3" s="22"/>
      <c r="E3" s="22"/>
      <c r="F3" s="22"/>
      <c r="G3" s="22"/>
      <c r="H3" s="23" t="s">
        <v>317</v>
      </c>
    </row>
    <row r="4" spans="1:8" x14ac:dyDescent="0.25">
      <c r="A4" s="20" t="s">
        <v>21</v>
      </c>
      <c r="B4" s="21" t="s">
        <v>9</v>
      </c>
      <c r="C4" s="22" t="s">
        <v>10</v>
      </c>
      <c r="D4" s="22" t="s">
        <v>9</v>
      </c>
      <c r="E4" s="22" t="s">
        <v>10</v>
      </c>
      <c r="F4" s="22" t="s">
        <v>9</v>
      </c>
      <c r="G4" s="22" t="s">
        <v>10</v>
      </c>
      <c r="H4" s="23"/>
    </row>
    <row r="5" spans="1:8" ht="135" x14ac:dyDescent="0.25">
      <c r="A5" s="24" t="s">
        <v>12</v>
      </c>
      <c r="B5" s="21" t="s">
        <v>318</v>
      </c>
      <c r="C5" s="22" t="s">
        <v>319</v>
      </c>
      <c r="D5" s="22" t="s">
        <v>320</v>
      </c>
      <c r="E5" s="22" t="s">
        <v>321</v>
      </c>
      <c r="F5" s="22" t="s">
        <v>322</v>
      </c>
      <c r="G5" s="22" t="s">
        <v>323</v>
      </c>
      <c r="H5" s="23"/>
    </row>
    <row r="6" spans="1:8" ht="30" x14ac:dyDescent="0.25">
      <c r="A6" s="20" t="s">
        <v>22</v>
      </c>
      <c r="B6" s="21" t="s">
        <v>9</v>
      </c>
      <c r="C6" s="22" t="s">
        <v>9</v>
      </c>
      <c r="D6" s="22" t="s">
        <v>8</v>
      </c>
      <c r="E6" s="22" t="s">
        <v>9</v>
      </c>
      <c r="F6" s="22" t="s">
        <v>9</v>
      </c>
      <c r="G6" s="22" t="s">
        <v>9</v>
      </c>
      <c r="H6" s="23"/>
    </row>
    <row r="7" spans="1:8" ht="90" x14ac:dyDescent="0.25">
      <c r="A7" s="24" t="s">
        <v>12</v>
      </c>
      <c r="B7" s="21" t="s">
        <v>324</v>
      </c>
      <c r="C7" s="22" t="s">
        <v>325</v>
      </c>
      <c r="D7" s="22" t="s">
        <v>326</v>
      </c>
      <c r="E7" s="22" t="s">
        <v>327</v>
      </c>
      <c r="F7" s="22" t="s">
        <v>328</v>
      </c>
      <c r="G7" s="22" t="s">
        <v>329</v>
      </c>
      <c r="H7" s="23"/>
    </row>
    <row r="8" spans="1:8" ht="30" x14ac:dyDescent="0.25">
      <c r="A8" s="20" t="s">
        <v>11</v>
      </c>
      <c r="B8" s="21" t="s">
        <v>9</v>
      </c>
      <c r="C8" s="22" t="s">
        <v>10</v>
      </c>
      <c r="D8" s="22" t="s">
        <v>9</v>
      </c>
      <c r="E8" s="22" t="s">
        <v>10</v>
      </c>
      <c r="F8" s="22" t="s">
        <v>9</v>
      </c>
      <c r="G8" s="22" t="s">
        <v>10</v>
      </c>
      <c r="H8" s="23"/>
    </row>
    <row r="9" spans="1:8" ht="90" x14ac:dyDescent="0.25">
      <c r="A9" s="24" t="s">
        <v>12</v>
      </c>
      <c r="B9" s="21" t="s">
        <v>330</v>
      </c>
      <c r="C9" s="22" t="s">
        <v>331</v>
      </c>
      <c r="D9" s="22" t="s">
        <v>332</v>
      </c>
      <c r="E9" s="22" t="s">
        <v>331</v>
      </c>
      <c r="F9" s="22" t="s">
        <v>333</v>
      </c>
      <c r="G9" s="22" t="s">
        <v>334</v>
      </c>
      <c r="H9" s="23"/>
    </row>
    <row r="10" spans="1:8" ht="60" x14ac:dyDescent="0.25">
      <c r="A10" s="20" t="s">
        <v>15</v>
      </c>
      <c r="B10" s="21" t="s">
        <v>13</v>
      </c>
      <c r="C10" s="22" t="s">
        <v>14</v>
      </c>
      <c r="D10" s="22" t="s">
        <v>13</v>
      </c>
      <c r="E10" s="22" t="s">
        <v>13</v>
      </c>
      <c r="F10" s="22" t="s">
        <v>13</v>
      </c>
      <c r="G10" s="22" t="s">
        <v>13</v>
      </c>
      <c r="H10" s="23"/>
    </row>
    <row r="11" spans="1:8" ht="165.75" thickBot="1" x14ac:dyDescent="0.3">
      <c r="A11" s="20"/>
      <c r="B11" s="21" t="s">
        <v>335</v>
      </c>
      <c r="C11" s="22" t="s">
        <v>336</v>
      </c>
      <c r="D11" s="22" t="s">
        <v>337</v>
      </c>
      <c r="E11" s="22" t="s">
        <v>338</v>
      </c>
      <c r="F11" s="22" t="s">
        <v>339</v>
      </c>
      <c r="G11" s="22" t="s">
        <v>340</v>
      </c>
      <c r="H11" s="23"/>
    </row>
    <row r="12" spans="1:8" x14ac:dyDescent="0.25">
      <c r="A12" s="5" t="s">
        <v>366</v>
      </c>
      <c r="B12" s="17" t="s">
        <v>0</v>
      </c>
      <c r="C12" s="18" t="s">
        <v>1</v>
      </c>
      <c r="D12" s="18" t="s">
        <v>2</v>
      </c>
      <c r="E12" s="18" t="s">
        <v>3</v>
      </c>
      <c r="F12" s="18" t="s">
        <v>4</v>
      </c>
      <c r="G12" s="18" t="s">
        <v>5</v>
      </c>
      <c r="H12" s="19" t="s">
        <v>127</v>
      </c>
    </row>
    <row r="13" spans="1:8" ht="195" x14ac:dyDescent="0.25">
      <c r="A13" s="20" t="s">
        <v>16</v>
      </c>
      <c r="B13" s="21" t="s">
        <v>341</v>
      </c>
      <c r="C13" s="22" t="s">
        <v>342</v>
      </c>
      <c r="D13" s="22" t="s">
        <v>343</v>
      </c>
      <c r="E13" s="22" t="s">
        <v>344</v>
      </c>
      <c r="F13" s="22" t="s">
        <v>345</v>
      </c>
      <c r="G13" s="22" t="s">
        <v>346</v>
      </c>
      <c r="H13" s="23"/>
    </row>
    <row r="14" spans="1:8" ht="120" x14ac:dyDescent="0.25">
      <c r="A14" s="20" t="s">
        <v>17</v>
      </c>
      <c r="B14" s="21" t="s">
        <v>347</v>
      </c>
      <c r="C14" s="22" t="s">
        <v>348</v>
      </c>
      <c r="D14" s="22" t="s">
        <v>349</v>
      </c>
      <c r="E14" s="22"/>
      <c r="F14" s="22" t="s">
        <v>350</v>
      </c>
      <c r="G14" s="22" t="s">
        <v>351</v>
      </c>
      <c r="H14" s="23"/>
    </row>
    <row r="15" spans="1:8" ht="75" x14ac:dyDescent="0.25">
      <c r="A15" s="20" t="s">
        <v>18</v>
      </c>
      <c r="B15" s="21" t="s">
        <v>352</v>
      </c>
      <c r="C15" s="22" t="s">
        <v>353</v>
      </c>
      <c r="D15" s="22" t="s">
        <v>354</v>
      </c>
      <c r="E15" s="22" t="s">
        <v>355</v>
      </c>
      <c r="F15" s="22" t="s">
        <v>356</v>
      </c>
      <c r="G15" s="22" t="s">
        <v>357</v>
      </c>
      <c r="H15" s="23"/>
    </row>
    <row r="16" spans="1:8" ht="90" x14ac:dyDescent="0.25">
      <c r="A16" s="25" t="s">
        <v>19</v>
      </c>
      <c r="B16" s="26"/>
      <c r="C16" s="27" t="s">
        <v>358</v>
      </c>
      <c r="D16" s="27" t="s">
        <v>359</v>
      </c>
      <c r="E16" s="27" t="s">
        <v>360</v>
      </c>
      <c r="F16" s="27"/>
      <c r="G16" s="27"/>
      <c r="H16" s="28"/>
    </row>
    <row r="17" spans="1:8" ht="90.75" thickBot="1" x14ac:dyDescent="0.3">
      <c r="A17" s="29" t="s">
        <v>20</v>
      </c>
      <c r="B17" s="30" t="s">
        <v>361</v>
      </c>
      <c r="C17" s="31"/>
      <c r="D17" s="31" t="s">
        <v>362</v>
      </c>
      <c r="E17" s="31" t="s">
        <v>363</v>
      </c>
      <c r="F17" s="31" t="s">
        <v>364</v>
      </c>
      <c r="G17" s="31"/>
      <c r="H17" s="32"/>
    </row>
  </sheetData>
  <pageMargins left="0.7" right="0.7" top="0.75" bottom="0.75" header="0.3" footer="0.3"/>
</worksheet>
</file>

<file path=xl/worksheets/sheet8.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xmlns:xr="http://schemas.microsoft.com/office/spreadsheetml/2014/revision" xmlns:xr2="http://schemas.microsoft.com/office/spreadsheetml/2015/revision2" xmlns:xr3="http://schemas.microsoft.com/office/spreadsheetml/2016/revision3" mc:Ignorable="x14ac xr xr2 xr3" xr:uid="{3A1F2130-6A2C-4670-8C09-BBA9076D8BA2}">
  <dimension ref="A1:K17"/>
  <sheetViews>
    <sheetView workbookViewId="0">
      <selection activeCell="A5" sqref="A5"/>
    </sheetView>
  </sheetViews>
  <sheetFormatPr defaultRowHeight="15" x14ac:dyDescent="0.25"/>
  <cols>
    <col min="1" max="1" width="50.7109375" style="33" customWidth="1"/>
    <col min="2" max="11" width="30.7109375" style="33" customWidth="1"/>
  </cols>
  <sheetData>
    <row r="1" spans="1:11" ht="15.75" thickBot="1" x14ac:dyDescent="0.3">
      <c r="A1" s="34" t="s">
        <v>367</v>
      </c>
      <c r="B1" s="35" t="s">
        <v>0</v>
      </c>
      <c r="C1" s="36" t="s">
        <v>1</v>
      </c>
      <c r="D1" s="36" t="s">
        <v>2</v>
      </c>
      <c r="E1" s="36" t="s">
        <v>3</v>
      </c>
      <c r="F1" s="36" t="s">
        <v>4</v>
      </c>
      <c r="G1" s="36" t="s">
        <v>5</v>
      </c>
      <c r="H1" s="37" t="s">
        <v>127</v>
      </c>
      <c r="I1" s="37" t="s">
        <v>270</v>
      </c>
      <c r="J1" s="37" t="s">
        <v>368</v>
      </c>
      <c r="K1" s="37" t="s">
        <v>369</v>
      </c>
    </row>
    <row r="2" spans="1:11" x14ac:dyDescent="0.25">
      <c r="A2" s="20" t="s">
        <v>55</v>
      </c>
      <c r="B2" s="21"/>
      <c r="C2" s="22"/>
      <c r="D2" s="22"/>
      <c r="E2" s="22"/>
      <c r="F2" s="22"/>
      <c r="G2" s="22"/>
      <c r="H2" s="23"/>
      <c r="I2" s="23"/>
      <c r="J2" s="23"/>
      <c r="K2" s="23"/>
    </row>
    <row r="3" spans="1:11" x14ac:dyDescent="0.25">
      <c r="A3" s="20" t="s">
        <v>56</v>
      </c>
      <c r="B3" s="21" t="s">
        <v>370</v>
      </c>
      <c r="C3" s="22"/>
      <c r="D3" s="22"/>
      <c r="E3" s="22"/>
      <c r="F3" s="22"/>
      <c r="G3" s="22" t="s">
        <v>371</v>
      </c>
      <c r="H3" s="23"/>
      <c r="I3" s="23"/>
      <c r="J3" s="23"/>
      <c r="K3" s="23" t="s">
        <v>372</v>
      </c>
    </row>
    <row r="4" spans="1:11" x14ac:dyDescent="0.25">
      <c r="A4" s="20" t="s">
        <v>21</v>
      </c>
      <c r="B4" s="21" t="s">
        <v>9</v>
      </c>
      <c r="C4" s="22" t="s">
        <v>9</v>
      </c>
      <c r="D4" s="22" t="s">
        <v>9</v>
      </c>
      <c r="E4" s="22"/>
      <c r="F4" s="22" t="s">
        <v>9</v>
      </c>
      <c r="G4" s="22"/>
      <c r="H4" s="23" t="s">
        <v>10</v>
      </c>
      <c r="I4" s="23" t="s">
        <v>9</v>
      </c>
      <c r="J4" s="23"/>
      <c r="K4" s="23"/>
    </row>
    <row r="5" spans="1:11" ht="120" x14ac:dyDescent="0.25">
      <c r="A5" s="24" t="s">
        <v>12</v>
      </c>
      <c r="B5" s="21" t="s">
        <v>373</v>
      </c>
      <c r="C5" s="22" t="s">
        <v>374</v>
      </c>
      <c r="D5" s="22"/>
      <c r="E5" s="22" t="s">
        <v>375</v>
      </c>
      <c r="F5" s="22" t="s">
        <v>376</v>
      </c>
      <c r="G5" s="22" t="s">
        <v>377</v>
      </c>
      <c r="H5" s="23" t="s">
        <v>378</v>
      </c>
      <c r="I5" s="23" t="s">
        <v>379</v>
      </c>
      <c r="J5" s="23" t="s">
        <v>380</v>
      </c>
      <c r="K5" s="23" t="s">
        <v>381</v>
      </c>
    </row>
    <row r="6" spans="1:11" ht="30" x14ac:dyDescent="0.25">
      <c r="A6" s="20" t="s">
        <v>22</v>
      </c>
      <c r="B6" s="21"/>
      <c r="C6" s="22" t="s">
        <v>10</v>
      </c>
      <c r="D6" s="22" t="s">
        <v>10</v>
      </c>
      <c r="E6" s="22"/>
      <c r="F6" s="22"/>
      <c r="G6" s="22"/>
      <c r="H6" s="23"/>
      <c r="I6" s="23"/>
      <c r="J6" s="23"/>
      <c r="K6" s="23"/>
    </row>
    <row r="7" spans="1:11" ht="135" x14ac:dyDescent="0.25">
      <c r="A7" s="24" t="s">
        <v>12</v>
      </c>
      <c r="B7" s="21" t="s">
        <v>382</v>
      </c>
      <c r="C7" s="22" t="s">
        <v>383</v>
      </c>
      <c r="D7" s="22" t="s">
        <v>384</v>
      </c>
      <c r="E7" s="22" t="s">
        <v>385</v>
      </c>
      <c r="F7" s="22" t="s">
        <v>386</v>
      </c>
      <c r="G7" s="22" t="s">
        <v>387</v>
      </c>
      <c r="H7" s="23" t="s">
        <v>388</v>
      </c>
      <c r="I7" s="23" t="s">
        <v>389</v>
      </c>
      <c r="J7" s="23"/>
      <c r="K7" s="23"/>
    </row>
    <row r="8" spans="1:11" ht="30" x14ac:dyDescent="0.25">
      <c r="A8" s="20" t="s">
        <v>11</v>
      </c>
      <c r="B8" s="21" t="s">
        <v>10</v>
      </c>
      <c r="C8" s="22" t="s">
        <v>10</v>
      </c>
      <c r="D8" s="22"/>
      <c r="E8" s="22"/>
      <c r="F8" s="22" t="s">
        <v>9</v>
      </c>
      <c r="G8" s="22"/>
      <c r="H8" s="23"/>
      <c r="I8" s="23"/>
      <c r="J8" s="23"/>
      <c r="K8" s="23"/>
    </row>
    <row r="9" spans="1:11" ht="30" x14ac:dyDescent="0.25">
      <c r="A9" s="24" t="s">
        <v>12</v>
      </c>
      <c r="B9" s="21" t="s">
        <v>390</v>
      </c>
      <c r="C9" s="22"/>
      <c r="D9" s="22"/>
      <c r="E9" s="22"/>
      <c r="F9" s="22" t="s">
        <v>391</v>
      </c>
      <c r="G9" s="22"/>
      <c r="H9" s="23"/>
      <c r="I9" s="23"/>
      <c r="J9" s="23"/>
      <c r="K9" s="23"/>
    </row>
    <row r="10" spans="1:11" ht="60" x14ac:dyDescent="0.25">
      <c r="A10" s="20" t="s">
        <v>15</v>
      </c>
      <c r="B10" s="21"/>
      <c r="C10" s="22"/>
      <c r="D10" s="22"/>
      <c r="E10" s="22"/>
      <c r="F10" s="22"/>
      <c r="G10" s="22"/>
      <c r="H10" s="23"/>
      <c r="I10" s="23"/>
      <c r="J10" s="23"/>
      <c r="K10" s="23"/>
    </row>
    <row r="11" spans="1:11" ht="75.75" thickBot="1" x14ac:dyDescent="0.3">
      <c r="A11" s="20"/>
      <c r="B11" s="21"/>
      <c r="C11" s="22"/>
      <c r="D11" s="22"/>
      <c r="E11" s="22" t="s">
        <v>392</v>
      </c>
      <c r="F11" s="22"/>
      <c r="G11" s="22"/>
      <c r="H11" s="23"/>
      <c r="I11" s="23"/>
      <c r="J11" s="23"/>
      <c r="K11" s="23" t="s">
        <v>393</v>
      </c>
    </row>
    <row r="12" spans="1:11" ht="15.75" thickBot="1" x14ac:dyDescent="0.3">
      <c r="A12" s="34" t="s">
        <v>394</v>
      </c>
      <c r="B12" s="35" t="s">
        <v>0</v>
      </c>
      <c r="C12" s="36" t="s">
        <v>1</v>
      </c>
      <c r="D12" s="36" t="s">
        <v>2</v>
      </c>
      <c r="E12" s="36" t="s">
        <v>3</v>
      </c>
      <c r="F12" s="36" t="s">
        <v>4</v>
      </c>
      <c r="G12" s="36" t="s">
        <v>5</v>
      </c>
      <c r="H12" s="37" t="s">
        <v>127</v>
      </c>
      <c r="I12" s="37" t="s">
        <v>270</v>
      </c>
      <c r="J12" s="37" t="s">
        <v>368</v>
      </c>
      <c r="K12" s="37" t="s">
        <v>369</v>
      </c>
    </row>
    <row r="13" spans="1:11" ht="165" x14ac:dyDescent="0.25">
      <c r="A13" s="20" t="s">
        <v>16</v>
      </c>
      <c r="B13" s="21" t="s">
        <v>395</v>
      </c>
      <c r="C13" s="22" t="s">
        <v>396</v>
      </c>
      <c r="D13" s="22" t="s">
        <v>397</v>
      </c>
      <c r="E13" s="22" t="s">
        <v>398</v>
      </c>
      <c r="F13" s="22" t="s">
        <v>399</v>
      </c>
      <c r="G13" s="22" t="s">
        <v>400</v>
      </c>
      <c r="H13" s="23"/>
      <c r="I13" s="23"/>
      <c r="J13" s="23"/>
      <c r="K13" s="23" t="s">
        <v>401</v>
      </c>
    </row>
    <row r="14" spans="1:11" ht="45" x14ac:dyDescent="0.25">
      <c r="A14" s="20" t="s">
        <v>17</v>
      </c>
      <c r="B14" s="21"/>
      <c r="C14" s="22"/>
      <c r="D14" s="22"/>
      <c r="E14" s="22"/>
      <c r="F14" s="22"/>
      <c r="G14" s="22"/>
      <c r="H14" s="23"/>
      <c r="I14" s="23"/>
      <c r="J14" s="23"/>
      <c r="K14" s="23"/>
    </row>
    <row r="15" spans="1:11" ht="90" x14ac:dyDescent="0.25">
      <c r="A15" s="20" t="s">
        <v>18</v>
      </c>
      <c r="B15" s="21" t="s">
        <v>402</v>
      </c>
      <c r="C15" s="22" t="s">
        <v>403</v>
      </c>
      <c r="D15" s="22" t="s">
        <v>404</v>
      </c>
      <c r="E15" s="22"/>
      <c r="F15" s="22" t="s">
        <v>405</v>
      </c>
      <c r="G15" s="22"/>
      <c r="H15" s="23"/>
      <c r="I15" s="23" t="s">
        <v>406</v>
      </c>
      <c r="J15" s="23"/>
      <c r="K15" s="23"/>
    </row>
    <row r="16" spans="1:11" ht="210" x14ac:dyDescent="0.25">
      <c r="A16" s="25" t="s">
        <v>19</v>
      </c>
      <c r="B16" s="26" t="s">
        <v>407</v>
      </c>
      <c r="C16" s="27" t="s">
        <v>408</v>
      </c>
      <c r="D16" s="27" t="s">
        <v>409</v>
      </c>
      <c r="E16" s="27"/>
      <c r="F16" s="27" t="s">
        <v>410</v>
      </c>
      <c r="G16" s="27"/>
      <c r="H16" s="28"/>
      <c r="I16" s="28"/>
      <c r="J16" s="28"/>
      <c r="K16" s="28"/>
    </row>
    <row r="17" spans="1:11" ht="90.75" thickBot="1" x14ac:dyDescent="0.3">
      <c r="A17" s="29" t="s">
        <v>20</v>
      </c>
      <c r="B17" s="30"/>
      <c r="C17" s="31"/>
      <c r="D17" s="31"/>
      <c r="E17" s="31"/>
      <c r="F17" s="31" t="s">
        <v>411</v>
      </c>
      <c r="G17" s="31"/>
      <c r="H17" s="32"/>
      <c r="I17" s="32"/>
      <c r="J17" s="32"/>
      <c r="K17" s="32" t="s">
        <v>412</v>
      </c>
    </row>
  </sheetData>
  <pageMargins left="0.7" right="0.7" top="0.75" bottom="0.75" header="0.3" footer="0.3"/>
</worksheet>
</file>

<file path=xl/worksheets/sheet9.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xmlns:xr="http://schemas.microsoft.com/office/spreadsheetml/2014/revision" xmlns:xr2="http://schemas.microsoft.com/office/spreadsheetml/2015/revision2" xmlns:xr3="http://schemas.microsoft.com/office/spreadsheetml/2016/revision3" mc:Ignorable="x14ac xr xr2 xr3" xr:uid="{5E973A5B-D678-4F34-B9B3-31B98640C0FC}">
  <dimension ref="A1:AG17"/>
  <sheetViews>
    <sheetView workbookViewId="0">
      <selection sqref="A1:AG1048576"/>
    </sheetView>
  </sheetViews>
  <sheetFormatPr defaultRowHeight="15" x14ac:dyDescent="0.25"/>
  <cols>
    <col min="1" max="1" width="50.7109375" style="13" customWidth="1"/>
    <col min="2" max="6" width="30.7109375" style="13" customWidth="1"/>
    <col min="7" max="7" width="8.7109375" style="13"/>
    <col min="8" max="33" width="9.140625" style="13"/>
  </cols>
  <sheetData>
    <row r="1" spans="1:6" x14ac:dyDescent="0.25">
      <c r="A1" s="5" t="s">
        <v>237</v>
      </c>
      <c r="B1" s="6" t="s">
        <v>0</v>
      </c>
      <c r="C1" s="6" t="s">
        <v>1</v>
      </c>
      <c r="D1" s="6" t="s">
        <v>2</v>
      </c>
      <c r="E1" s="6" t="s">
        <v>3</v>
      </c>
      <c r="F1" s="6" t="s">
        <v>4</v>
      </c>
    </row>
    <row r="2" spans="1:6" x14ac:dyDescent="0.25">
      <c r="A2" s="9" t="s">
        <v>55</v>
      </c>
      <c r="B2" s="14" t="s">
        <v>6</v>
      </c>
      <c r="C2" s="14" t="s">
        <v>6</v>
      </c>
      <c r="D2" s="14" t="s">
        <v>6</v>
      </c>
      <c r="E2" s="14" t="s">
        <v>6</v>
      </c>
      <c r="F2" s="14" t="s">
        <v>6</v>
      </c>
    </row>
    <row r="3" spans="1:6" x14ac:dyDescent="0.25">
      <c r="A3" s="9" t="s">
        <v>56</v>
      </c>
      <c r="B3" s="14" t="s">
        <v>238</v>
      </c>
      <c r="C3" s="14" t="s">
        <v>238</v>
      </c>
      <c r="D3" s="14" t="s">
        <v>238</v>
      </c>
      <c r="E3" s="14" t="s">
        <v>239</v>
      </c>
      <c r="F3" s="14" t="s">
        <v>240</v>
      </c>
    </row>
    <row r="4" spans="1:6" x14ac:dyDescent="0.25">
      <c r="A4" s="9" t="s">
        <v>21</v>
      </c>
      <c r="B4" s="14" t="s">
        <v>7</v>
      </c>
      <c r="C4" s="14" t="s">
        <v>10</v>
      </c>
      <c r="D4" s="14" t="s">
        <v>9</v>
      </c>
      <c r="E4" s="14"/>
      <c r="F4" s="14"/>
    </row>
    <row r="5" spans="1:6" ht="225" x14ac:dyDescent="0.25">
      <c r="A5" s="14" t="s">
        <v>12</v>
      </c>
      <c r="B5" s="14" t="s">
        <v>241</v>
      </c>
      <c r="C5" s="14" t="s">
        <v>242</v>
      </c>
      <c r="D5" s="14" t="s">
        <v>243</v>
      </c>
      <c r="E5" s="14" t="s">
        <v>244</v>
      </c>
      <c r="F5" s="14" t="s">
        <v>245</v>
      </c>
    </row>
    <row r="6" spans="1:6" ht="30" x14ac:dyDescent="0.25">
      <c r="A6" s="9" t="s">
        <v>22</v>
      </c>
      <c r="B6" s="14" t="s">
        <v>9</v>
      </c>
      <c r="C6" s="14" t="s">
        <v>9</v>
      </c>
      <c r="D6" s="14" t="s">
        <v>9</v>
      </c>
      <c r="E6" s="14"/>
      <c r="F6" s="14"/>
    </row>
    <row r="7" spans="1:6" ht="240" x14ac:dyDescent="0.25">
      <c r="A7" s="14" t="s">
        <v>12</v>
      </c>
      <c r="B7" s="14" t="s">
        <v>246</v>
      </c>
      <c r="C7" s="14" t="s">
        <v>247</v>
      </c>
      <c r="D7" s="14" t="s">
        <v>248</v>
      </c>
      <c r="E7" s="14" t="s">
        <v>249</v>
      </c>
      <c r="F7" s="14"/>
    </row>
    <row r="8" spans="1:6" ht="30" x14ac:dyDescent="0.25">
      <c r="A8" s="9" t="s">
        <v>11</v>
      </c>
      <c r="B8" s="14" t="s">
        <v>10</v>
      </c>
      <c r="C8" s="14" t="s">
        <v>10</v>
      </c>
      <c r="D8" s="14" t="s">
        <v>9</v>
      </c>
      <c r="E8" s="14"/>
      <c r="F8" s="14" t="s">
        <v>9</v>
      </c>
    </row>
    <row r="9" spans="1:6" ht="225" x14ac:dyDescent="0.25">
      <c r="A9" s="14" t="s">
        <v>12</v>
      </c>
      <c r="B9" s="14" t="s">
        <v>250</v>
      </c>
      <c r="C9" s="14" t="s">
        <v>251</v>
      </c>
      <c r="D9" s="14" t="s">
        <v>252</v>
      </c>
      <c r="E9" s="14"/>
      <c r="F9" s="14" t="s">
        <v>253</v>
      </c>
    </row>
    <row r="10" spans="1:6" ht="60" x14ac:dyDescent="0.25">
      <c r="A10" s="9" t="s">
        <v>15</v>
      </c>
      <c r="B10" s="14" t="s">
        <v>14</v>
      </c>
      <c r="C10" s="14" t="s">
        <v>14</v>
      </c>
      <c r="D10" s="14" t="s">
        <v>14</v>
      </c>
      <c r="E10" s="14"/>
      <c r="F10" s="14"/>
    </row>
    <row r="11" spans="1:6" ht="165" x14ac:dyDescent="0.25">
      <c r="A11" s="9"/>
      <c r="B11" s="14" t="s">
        <v>254</v>
      </c>
      <c r="C11" s="14" t="s">
        <v>255</v>
      </c>
      <c r="D11" s="14" t="s">
        <v>256</v>
      </c>
      <c r="E11" s="14"/>
      <c r="F11" s="14"/>
    </row>
    <row r="12" spans="1:6" x14ac:dyDescent="0.25">
      <c r="A12" s="5" t="s">
        <v>257</v>
      </c>
      <c r="B12" s="6" t="s">
        <v>0</v>
      </c>
      <c r="C12" s="6" t="s">
        <v>1</v>
      </c>
      <c r="D12" s="6" t="s">
        <v>2</v>
      </c>
      <c r="E12" s="6" t="s">
        <v>3</v>
      </c>
      <c r="F12" s="6" t="s">
        <v>4</v>
      </c>
    </row>
    <row r="13" spans="1:6" ht="240" x14ac:dyDescent="0.25">
      <c r="A13" s="9" t="s">
        <v>16</v>
      </c>
      <c r="B13" s="14" t="s">
        <v>258</v>
      </c>
      <c r="C13" s="14" t="s">
        <v>259</v>
      </c>
      <c r="D13" s="14" t="s">
        <v>260</v>
      </c>
      <c r="E13" s="14" t="s">
        <v>261</v>
      </c>
      <c r="F13" s="14" t="s">
        <v>262</v>
      </c>
    </row>
    <row r="14" spans="1:6" ht="45" x14ac:dyDescent="0.25">
      <c r="A14" s="9" t="s">
        <v>17</v>
      </c>
      <c r="B14" s="14" t="s">
        <v>148</v>
      </c>
      <c r="C14" s="14" t="s">
        <v>148</v>
      </c>
      <c r="D14" s="14" t="s">
        <v>148</v>
      </c>
      <c r="E14" s="14"/>
      <c r="F14" s="14"/>
    </row>
    <row r="15" spans="1:6" ht="375" x14ac:dyDescent="0.25">
      <c r="A15" s="9" t="s">
        <v>18</v>
      </c>
      <c r="B15" s="14" t="s">
        <v>263</v>
      </c>
      <c r="C15" s="14" t="s">
        <v>264</v>
      </c>
      <c r="D15" s="14" t="s">
        <v>265</v>
      </c>
      <c r="E15" s="14" t="s">
        <v>266</v>
      </c>
      <c r="F15" s="14"/>
    </row>
    <row r="16" spans="1:6" ht="210" x14ac:dyDescent="0.25">
      <c r="A16" s="9" t="s">
        <v>19</v>
      </c>
      <c r="B16" s="14" t="s">
        <v>267</v>
      </c>
      <c r="C16" s="14" t="s">
        <v>268</v>
      </c>
      <c r="D16" s="14" t="s">
        <v>269</v>
      </c>
      <c r="E16" s="14"/>
      <c r="F16" s="14"/>
    </row>
    <row r="17" spans="1:6" x14ac:dyDescent="0.25">
      <c r="A17" s="9" t="s">
        <v>20</v>
      </c>
      <c r="B17" s="14"/>
      <c r="C17" s="14"/>
      <c r="D17" s="14"/>
      <c r="E17" s="14"/>
      <c r="F17" s="14"/>
    </row>
  </sheetData>
  <pageMargins left="0.7" right="0.7" top="0.75" bottom="0.75" header="0.3" footer="0.3"/>
</worksheet>
</file>

<file path=docProps/app.xml><?xml version="1.0" encoding="utf-8"?>
<Properties xmlns="http://schemas.openxmlformats.org/officeDocument/2006/extended-properties" xmlns:vt="http://schemas.openxmlformats.org/officeDocument/2006/docPropsVTypes">
  <TotalTime>0</TotalTime>
  <Application>Microsoft Excel</Application>
  <DocSecurity>0</DocSecurity>
  <ScaleCrop>false</ScaleCrop>
  <HeadingPairs>
    <vt:vector size="2" baseType="variant">
      <vt:variant>
        <vt:lpstr>Werkbladen</vt:lpstr>
      </vt:variant>
      <vt:variant>
        <vt:i4>11</vt:i4>
      </vt:variant>
    </vt:vector>
  </HeadingPairs>
  <TitlesOfParts>
    <vt:vector size="11" baseType="lpstr">
      <vt:lpstr>Groep 1</vt:lpstr>
      <vt:lpstr>Groep 2</vt:lpstr>
      <vt:lpstr>Groep 4</vt:lpstr>
      <vt:lpstr>Groep 5</vt:lpstr>
      <vt:lpstr>Groep 6</vt:lpstr>
      <vt:lpstr>Groep 7</vt:lpstr>
      <vt:lpstr>Groep 8</vt:lpstr>
      <vt:lpstr>Groep 9</vt:lpstr>
      <vt:lpstr>Groep 10</vt:lpstr>
      <vt:lpstr>Groep 11</vt:lpstr>
      <vt:lpstr>Groep 12</vt:lpstr>
    </vt:vector>
  </TitlesOfParts>
  <Company/>
  <LinksUpToDate>false</LinksUpToDate>
  <SharedDoc>false</SharedDoc>
  <HyperlinksChanged>false</HyperlinksChanged>
  <AppVersion>16.0300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Voskuilen, Annelies van</dc:creator>
  <cp:lastModifiedBy>Kuijk, Anne-Karin van</cp:lastModifiedBy>
  <dcterms:created xsi:type="dcterms:W3CDTF">2021-04-09T10:31:24Z</dcterms:created>
  <dcterms:modified xsi:type="dcterms:W3CDTF">2021-05-20T12:20:27Z</dcterms:modified>
</cp:coreProperties>
</file>