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949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008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" y="6374890"/>
            <a:ext cx="413003" cy="3611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8719" y="1732788"/>
            <a:ext cx="5959208" cy="477774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7374" y="549909"/>
            <a:ext cx="2415540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82C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82C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949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008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868" y="6374890"/>
            <a:ext cx="413003" cy="3611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374" y="549909"/>
            <a:ext cx="681037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4115" y="1419224"/>
            <a:ext cx="7395768" cy="4600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82C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139" y="574548"/>
            <a:ext cx="6858000" cy="480059"/>
          </a:xfrm>
          <a:prstGeom prst="rect">
            <a:avLst/>
          </a:prstGeom>
          <a:solidFill>
            <a:srgbClr val="0082C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45"/>
              </a:lnSpc>
            </a:pPr>
            <a:r>
              <a:rPr sz="2800" spc="-10" dirty="0"/>
              <a:t>Nieuwbouw</a:t>
            </a:r>
            <a:r>
              <a:rPr sz="2800" spc="-45" dirty="0"/>
              <a:t> </a:t>
            </a:r>
            <a:r>
              <a:rPr sz="2800" dirty="0"/>
              <a:t>basisschool</a:t>
            </a:r>
            <a:r>
              <a:rPr sz="2800" spc="-55" dirty="0"/>
              <a:t> </a:t>
            </a:r>
            <a:r>
              <a:rPr sz="2800" dirty="0"/>
              <a:t>en</a:t>
            </a:r>
            <a:r>
              <a:rPr sz="2800" spc="-60" dirty="0"/>
              <a:t> </a:t>
            </a:r>
            <a:r>
              <a:rPr sz="2800" dirty="0"/>
              <a:t>gymzaal</a:t>
            </a:r>
            <a:r>
              <a:rPr sz="2800" spc="-45" dirty="0"/>
              <a:t> </a:t>
            </a:r>
            <a:r>
              <a:rPr sz="2800" spc="-20" dirty="0"/>
              <a:t>EBK2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040251" y="1212596"/>
            <a:ext cx="168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82C9"/>
                </a:solidFill>
                <a:latin typeface="Calibri"/>
                <a:cs typeface="Calibri"/>
              </a:rPr>
              <a:t>Presentatie</a:t>
            </a:r>
            <a:r>
              <a:rPr sz="1800" b="1" spc="-5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82C9"/>
                </a:solidFill>
                <a:latin typeface="Calibri"/>
                <a:cs typeface="Calibri"/>
              </a:rPr>
              <a:t>Buurt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711" y="1673351"/>
            <a:ext cx="6853428" cy="48066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10" dirty="0"/>
              <a:t> Kavelpaspoort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4994" y="1341577"/>
            <a:ext cx="11277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De</a:t>
            </a:r>
            <a:r>
              <a:rPr sz="2100" b="1" spc="-2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locatie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10" dirty="0"/>
              <a:t> Kavelpaspoort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4994" y="1341577"/>
            <a:ext cx="17818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Uitgangspunten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60" y="1674876"/>
            <a:ext cx="5925312" cy="49773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2860" y="1788413"/>
            <a:ext cx="1767205" cy="23425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1200" spc="-10" dirty="0">
                <a:latin typeface="Calibri"/>
                <a:cs typeface="Calibri"/>
              </a:rPr>
              <a:t>Autoverkeer</a:t>
            </a:r>
            <a:endParaRPr sz="1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Langzaam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verkeer</a:t>
            </a:r>
            <a:endParaRPr sz="1200">
              <a:latin typeface="Calibri"/>
              <a:cs typeface="Calibri"/>
            </a:endParaRPr>
          </a:p>
          <a:p>
            <a:pPr marL="355600" marR="36195" indent="-343535">
              <a:lnSpc>
                <a:spcPts val="13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Behoud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bestaande monumentale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beuk, </a:t>
            </a:r>
            <a:r>
              <a:rPr sz="1200" dirty="0">
                <a:latin typeface="Calibri"/>
                <a:cs typeface="Calibri"/>
              </a:rPr>
              <a:t>hart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schoolterrein</a:t>
            </a:r>
            <a:endParaRPr sz="1200">
              <a:latin typeface="Calibri"/>
              <a:cs typeface="Calibri"/>
            </a:endParaRPr>
          </a:p>
          <a:p>
            <a:pPr marL="355600" marR="5080" indent="-343535">
              <a:lnSpc>
                <a:spcPts val="130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Bebouwing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school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aan </a:t>
            </a:r>
            <a:r>
              <a:rPr sz="1200" spc="-10" dirty="0">
                <a:latin typeface="Calibri"/>
                <a:cs typeface="Calibri"/>
              </a:rPr>
              <a:t>zuidzijde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kavel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op </a:t>
            </a:r>
            <a:r>
              <a:rPr sz="1200" dirty="0">
                <a:latin typeface="Calibri"/>
                <a:cs typeface="Calibri"/>
              </a:rPr>
              <a:t>voldoende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afstand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van </a:t>
            </a:r>
            <a:r>
              <a:rPr sz="1200" spc="-10" dirty="0">
                <a:latin typeface="Calibri"/>
                <a:cs typeface="Calibri"/>
              </a:rPr>
              <a:t>Brigadelaan</a:t>
            </a:r>
            <a:endParaRPr sz="1200">
              <a:latin typeface="Calibri"/>
              <a:cs typeface="Calibri"/>
            </a:endParaRPr>
          </a:p>
          <a:p>
            <a:pPr marL="355600" indent="-342900">
              <a:lnSpc>
                <a:spcPts val="137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Gezicht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wijk,</a:t>
            </a:r>
            <a:endParaRPr sz="1200">
              <a:latin typeface="Calibri"/>
              <a:cs typeface="Calibri"/>
            </a:endParaRPr>
          </a:p>
          <a:p>
            <a:pPr marL="355600">
              <a:lnSpc>
                <a:spcPts val="1370"/>
              </a:lnSpc>
            </a:pPr>
            <a:r>
              <a:rPr sz="1200" dirty="0">
                <a:latin typeface="Calibri"/>
                <a:cs typeface="Calibri"/>
              </a:rPr>
              <a:t>alzijdig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gebouw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1611" y="1827276"/>
            <a:ext cx="518159" cy="1012825"/>
            <a:chOff x="651611" y="1827276"/>
            <a:chExt cx="518159" cy="10128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803" y="1827276"/>
              <a:ext cx="335280" cy="3124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11" y="2104655"/>
              <a:ext cx="437001" cy="365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5" y="2462758"/>
              <a:ext cx="454939" cy="37721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7908" y="3072383"/>
            <a:ext cx="336804" cy="5638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7908" y="3762755"/>
            <a:ext cx="370332" cy="6309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7595"/>
            <a:ext cx="8754110" cy="3962400"/>
            <a:chOff x="0" y="577595"/>
            <a:chExt cx="8754110" cy="396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87" y="1080515"/>
              <a:ext cx="8049767" cy="34594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77595"/>
              <a:ext cx="8516620" cy="464820"/>
            </a:xfrm>
            <a:custGeom>
              <a:avLst/>
              <a:gdLst/>
              <a:ahLst/>
              <a:cxnLst/>
              <a:rect l="l" t="t" r="r" b="b"/>
              <a:pathLst>
                <a:path w="8516620" h="464819">
                  <a:moveTo>
                    <a:pt x="8516112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8516112" y="464820"/>
                  </a:lnTo>
                  <a:lnTo>
                    <a:pt x="8516112" y="0"/>
                  </a:lnTo>
                  <a:close/>
                </a:path>
              </a:pathLst>
            </a:custGeom>
            <a:solidFill>
              <a:srgbClr val="00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10" dirty="0"/>
              <a:t> Kavelpaspoort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4994" y="1341577"/>
            <a:ext cx="576008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Input</a:t>
            </a:r>
            <a:r>
              <a:rPr sz="2100" b="1" spc="-4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op</a:t>
            </a:r>
            <a:r>
              <a:rPr sz="2100" b="1" spc="-2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uitgangspunten</a:t>
            </a:r>
            <a:r>
              <a:rPr sz="2100" b="1" spc="-2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en</a:t>
            </a:r>
            <a:r>
              <a:rPr sz="2100" b="1" spc="-3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modellen:</a:t>
            </a:r>
            <a:r>
              <a:rPr sz="2100" b="1" spc="-1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te</a:t>
            </a:r>
            <a:r>
              <a:rPr sz="2100" b="1" spc="-2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bespreken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7176" y="4604003"/>
            <a:ext cx="3625596" cy="1937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39" y="4576571"/>
            <a:ext cx="3677412" cy="19629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5111" y="4142994"/>
            <a:ext cx="2228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Model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A: 2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volumes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7732" y="4142994"/>
            <a:ext cx="2109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Model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B: 1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volume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7595"/>
            <a:ext cx="8516620" cy="3950335"/>
            <a:chOff x="0" y="577595"/>
            <a:chExt cx="8516620" cy="3950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215" y="1080515"/>
              <a:ext cx="3991418" cy="34470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77595"/>
              <a:ext cx="8516620" cy="464820"/>
            </a:xfrm>
            <a:custGeom>
              <a:avLst/>
              <a:gdLst/>
              <a:ahLst/>
              <a:cxnLst/>
              <a:rect l="l" t="t" r="r" b="b"/>
              <a:pathLst>
                <a:path w="8516620" h="464819">
                  <a:moveTo>
                    <a:pt x="8516112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8516112" y="464820"/>
                  </a:lnTo>
                  <a:lnTo>
                    <a:pt x="8516112" y="0"/>
                  </a:lnTo>
                  <a:close/>
                </a:path>
              </a:pathLst>
            </a:custGeom>
            <a:solidFill>
              <a:srgbClr val="00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10" dirty="0"/>
              <a:t> Kavelpaspoort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39" y="4576571"/>
            <a:ext cx="3677412" cy="19629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33517" y="1221485"/>
            <a:ext cx="2228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Model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A: 2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volumes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4651" y="1745194"/>
            <a:ext cx="3440429" cy="25463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School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zuidkant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Gymzaal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aan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noordkant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Schoolplein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tussen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gymzaal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L="355600" marR="5080" indent="-342900">
              <a:lnSpc>
                <a:spcPts val="13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Halen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brengen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Elias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Beeckmanlaan,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deels </a:t>
            </a:r>
            <a:r>
              <a:rPr sz="1200" dirty="0">
                <a:latin typeface="Calibri"/>
                <a:cs typeface="Calibri"/>
              </a:rPr>
              <a:t>flexibel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parkeren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schoolterrein,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deels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parkeren </a:t>
            </a:r>
            <a:r>
              <a:rPr sz="1200" dirty="0">
                <a:latin typeface="Calibri"/>
                <a:cs typeface="Calibri"/>
              </a:rPr>
              <a:t>op/aan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weg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ts val="137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Haaks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parkeren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t.b.v.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halen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brengen</a:t>
            </a:r>
            <a:endParaRPr sz="1200">
              <a:latin typeface="Calibri"/>
              <a:cs typeface="Calibri"/>
            </a:endParaRPr>
          </a:p>
          <a:p>
            <a:pPr marL="355600">
              <a:lnSpc>
                <a:spcPts val="1370"/>
              </a:lnSpc>
            </a:pPr>
            <a:r>
              <a:rPr sz="1200" dirty="0">
                <a:latin typeface="Calibri"/>
                <a:cs typeface="Calibri"/>
              </a:rPr>
              <a:t>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gebruik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gymzaal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buiten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schooltijden.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</a:tabLst>
            </a:pPr>
            <a:r>
              <a:rPr sz="1200" spc="-10" dirty="0">
                <a:latin typeface="Calibri"/>
                <a:cs typeface="Calibri"/>
              </a:rPr>
              <a:t>Personeel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parkeert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aan</a:t>
            </a:r>
            <a:r>
              <a:rPr sz="1200" spc="-10" dirty="0">
                <a:latin typeface="Calibri"/>
                <a:cs typeface="Calibri"/>
              </a:rPr>
              <a:t> oostzijde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kavel</a:t>
            </a:r>
            <a:endParaRPr sz="1200">
              <a:latin typeface="Calibri"/>
              <a:cs typeface="Calibri"/>
            </a:endParaRPr>
          </a:p>
          <a:p>
            <a:pPr marL="355600" marR="398780" indent="-342900">
              <a:lnSpc>
                <a:spcPts val="13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</a:tabLst>
            </a:pPr>
            <a:r>
              <a:rPr sz="1200" spc="-10" dirty="0">
                <a:latin typeface="Calibri"/>
                <a:cs typeface="Calibri"/>
              </a:rPr>
              <a:t>Fietsstalplaatsen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parallel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aan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Sijsseltselaan, ontsloten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zijdes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7595"/>
            <a:ext cx="8516620" cy="6280785"/>
            <a:chOff x="0" y="577595"/>
            <a:chExt cx="8516620" cy="6280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167" y="1043938"/>
              <a:ext cx="6790944" cy="58140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77595"/>
              <a:ext cx="8516620" cy="464820"/>
            </a:xfrm>
            <a:custGeom>
              <a:avLst/>
              <a:gdLst/>
              <a:ahLst/>
              <a:cxnLst/>
              <a:rect l="l" t="t" r="r" b="b"/>
              <a:pathLst>
                <a:path w="8516620" h="464819">
                  <a:moveTo>
                    <a:pt x="8516112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8516112" y="464820"/>
                  </a:lnTo>
                  <a:lnTo>
                    <a:pt x="8516112" y="0"/>
                  </a:lnTo>
                  <a:close/>
                </a:path>
              </a:pathLst>
            </a:custGeom>
            <a:solidFill>
              <a:srgbClr val="00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70" dirty="0"/>
              <a:t> </a:t>
            </a:r>
            <a:r>
              <a:rPr spc="-10" dirty="0"/>
              <a:t>Kavelpaspoort:</a:t>
            </a:r>
            <a:r>
              <a:rPr spc="-45" dirty="0"/>
              <a:t> </a:t>
            </a:r>
            <a:r>
              <a:rPr spc="-10" dirty="0"/>
              <a:t>Groen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7595"/>
            <a:ext cx="8516620" cy="6280785"/>
            <a:chOff x="0" y="577595"/>
            <a:chExt cx="8516620" cy="6280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8404" y="1034795"/>
              <a:ext cx="6806183" cy="58232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77595"/>
              <a:ext cx="8516620" cy="464820"/>
            </a:xfrm>
            <a:custGeom>
              <a:avLst/>
              <a:gdLst/>
              <a:ahLst/>
              <a:cxnLst/>
              <a:rect l="l" t="t" r="r" b="b"/>
              <a:pathLst>
                <a:path w="8516620" h="464819">
                  <a:moveTo>
                    <a:pt x="8516112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8516112" y="464820"/>
                  </a:lnTo>
                  <a:lnTo>
                    <a:pt x="8516112" y="0"/>
                  </a:lnTo>
                  <a:close/>
                </a:path>
              </a:pathLst>
            </a:custGeom>
            <a:solidFill>
              <a:srgbClr val="00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75" dirty="0"/>
              <a:t> </a:t>
            </a:r>
            <a:r>
              <a:rPr spc="-10" dirty="0"/>
              <a:t>Kavelpaspoort:</a:t>
            </a:r>
            <a:r>
              <a:rPr spc="-55" dirty="0"/>
              <a:t> </a:t>
            </a:r>
            <a:r>
              <a:rPr dirty="0"/>
              <a:t>bebouwing</a:t>
            </a:r>
            <a:r>
              <a:rPr spc="-85" dirty="0"/>
              <a:t> </a:t>
            </a:r>
            <a:r>
              <a:rPr dirty="0"/>
              <a:t>en</a:t>
            </a:r>
            <a:r>
              <a:rPr spc="-60" dirty="0"/>
              <a:t> </a:t>
            </a:r>
            <a:r>
              <a:rPr spc="-10" dirty="0"/>
              <a:t>pleinruimte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7595"/>
            <a:ext cx="8516620" cy="6280785"/>
            <a:chOff x="0" y="577595"/>
            <a:chExt cx="8516620" cy="6280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1264" y="1042414"/>
              <a:ext cx="6784848" cy="58155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77595"/>
              <a:ext cx="8516620" cy="464820"/>
            </a:xfrm>
            <a:custGeom>
              <a:avLst/>
              <a:gdLst/>
              <a:ahLst/>
              <a:cxnLst/>
              <a:rect l="l" t="t" r="r" b="b"/>
              <a:pathLst>
                <a:path w="8516620" h="464819">
                  <a:moveTo>
                    <a:pt x="8516112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8516112" y="464820"/>
                  </a:lnTo>
                  <a:lnTo>
                    <a:pt x="8516112" y="0"/>
                  </a:lnTo>
                  <a:close/>
                </a:path>
              </a:pathLst>
            </a:custGeom>
            <a:solidFill>
              <a:srgbClr val="00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75" dirty="0"/>
              <a:t> </a:t>
            </a:r>
            <a:r>
              <a:rPr spc="-10" dirty="0"/>
              <a:t>Kavelpaspoort:</a:t>
            </a:r>
            <a:r>
              <a:rPr spc="-55" dirty="0"/>
              <a:t> </a:t>
            </a:r>
            <a:r>
              <a:rPr spc="-10" dirty="0"/>
              <a:t>verkeer</a:t>
            </a:r>
            <a:r>
              <a:rPr spc="-50" dirty="0"/>
              <a:t> </a:t>
            </a:r>
            <a:r>
              <a:rPr dirty="0"/>
              <a:t>en</a:t>
            </a:r>
            <a:r>
              <a:rPr spc="-65" dirty="0"/>
              <a:t> </a:t>
            </a:r>
            <a:r>
              <a:rPr spc="-10" dirty="0"/>
              <a:t>parkeren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7595"/>
            <a:ext cx="8516620" cy="6280785"/>
            <a:chOff x="0" y="577595"/>
            <a:chExt cx="8516620" cy="6280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3644" y="1042415"/>
              <a:ext cx="6790944" cy="58155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77595"/>
              <a:ext cx="8516620" cy="464820"/>
            </a:xfrm>
            <a:custGeom>
              <a:avLst/>
              <a:gdLst/>
              <a:ahLst/>
              <a:cxnLst/>
              <a:rect l="l" t="t" r="r" b="b"/>
              <a:pathLst>
                <a:path w="8516620" h="464819">
                  <a:moveTo>
                    <a:pt x="8516112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8516112" y="464820"/>
                  </a:lnTo>
                  <a:lnTo>
                    <a:pt x="8516112" y="0"/>
                  </a:lnTo>
                  <a:close/>
                </a:path>
              </a:pathLst>
            </a:custGeom>
            <a:solidFill>
              <a:srgbClr val="008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55" dirty="0"/>
              <a:t> </a:t>
            </a:r>
            <a:r>
              <a:rPr spc="-10" dirty="0"/>
              <a:t>Kavelpaspoort:</a:t>
            </a:r>
            <a:r>
              <a:rPr spc="-35" dirty="0"/>
              <a:t> </a:t>
            </a:r>
            <a:r>
              <a:rPr spc="-20" dirty="0"/>
              <a:t>samenvatting</a:t>
            </a:r>
            <a:r>
              <a:rPr spc="-50" dirty="0"/>
              <a:t> </a:t>
            </a:r>
            <a:r>
              <a:rPr spc="-10" dirty="0"/>
              <a:t>uitgangspunten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374" y="549909"/>
            <a:ext cx="28575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-10" dirty="0"/>
              <a:t> Voorgeschiedenis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42265">
              <a:lnSpc>
                <a:spcPts val="2280"/>
              </a:lnSpc>
              <a:spcBef>
                <a:spcPts val="95"/>
              </a:spcBef>
              <a:buFont typeface="Arial"/>
              <a:buChar char="•"/>
              <a:tabLst>
                <a:tab pos="368300" algn="l"/>
              </a:tabLst>
            </a:pPr>
            <a:r>
              <a:rPr spc="-20" dirty="0"/>
              <a:t>2011</a:t>
            </a:r>
          </a:p>
          <a:p>
            <a:pPr marL="883285" lvl="1" indent="-342900">
              <a:lnSpc>
                <a:spcPts val="2039"/>
              </a:lnSpc>
              <a:buFont typeface="Arial"/>
              <a:buChar char="•"/>
              <a:tabLst>
                <a:tab pos="883919" algn="l"/>
              </a:tabLst>
            </a:pPr>
            <a:r>
              <a:rPr sz="1700" spc="-10" dirty="0">
                <a:latin typeface="Calibri"/>
                <a:cs typeface="Calibri"/>
              </a:rPr>
              <a:t>Ontwikkelingsplan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Kazerneterreinen</a:t>
            </a:r>
            <a:endParaRPr sz="1700">
              <a:latin typeface="Calibri"/>
              <a:cs typeface="Calibri"/>
            </a:endParaRPr>
          </a:p>
          <a:p>
            <a:pPr marL="883285">
              <a:lnSpc>
                <a:spcPct val="100000"/>
              </a:lnSpc>
              <a:spcBef>
                <a:spcPts val="85"/>
              </a:spcBef>
            </a:pP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ruimtebehoefte</a:t>
            </a:r>
            <a:r>
              <a:rPr sz="1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voor</a:t>
            </a:r>
            <a:r>
              <a:rPr sz="14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basisschool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met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  <a:r>
              <a:rPr sz="1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groepen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op</a:t>
            </a:r>
            <a:r>
              <a:rPr sz="1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Elias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Beeckman</a:t>
            </a:r>
            <a:endParaRPr sz="1400">
              <a:latin typeface="Calibri"/>
              <a:cs typeface="Calibri"/>
            </a:endParaRPr>
          </a:p>
          <a:p>
            <a:pPr marL="367665" indent="-3422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68300" algn="l"/>
              </a:tabLst>
            </a:pPr>
            <a:r>
              <a:rPr spc="-20" dirty="0"/>
              <a:t>2013</a:t>
            </a:r>
          </a:p>
          <a:p>
            <a:pPr marL="883285" lvl="1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83919" algn="l"/>
              </a:tabLst>
            </a:pPr>
            <a:r>
              <a:rPr sz="1700" spc="-10" dirty="0">
                <a:latin typeface="Calibri"/>
                <a:cs typeface="Calibri"/>
              </a:rPr>
              <a:t>Bestemmingsplan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Kazerneterreinen</a:t>
            </a:r>
            <a:endParaRPr sz="1700">
              <a:latin typeface="Calibri"/>
              <a:cs typeface="Calibri"/>
            </a:endParaRPr>
          </a:p>
          <a:p>
            <a:pPr marL="883285">
              <a:lnSpc>
                <a:spcPts val="1670"/>
              </a:lnSpc>
              <a:spcBef>
                <a:spcPts val="80"/>
              </a:spcBef>
            </a:pP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ruimte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voor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sz="14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op</a:t>
            </a:r>
            <a:r>
              <a:rPr sz="1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Elias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Beeckman</a:t>
            </a:r>
            <a:r>
              <a:rPr sz="1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binnen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bestemming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‘Gemengd</a:t>
            </a:r>
            <a:r>
              <a:rPr sz="14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Uit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te</a:t>
            </a:r>
            <a:r>
              <a:rPr sz="1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werken’</a:t>
            </a:r>
            <a:endParaRPr sz="1400">
              <a:latin typeface="Calibri"/>
              <a:cs typeface="Calibri"/>
            </a:endParaRPr>
          </a:p>
          <a:p>
            <a:pPr marL="883285" lvl="1" indent="-342900">
              <a:lnSpc>
                <a:spcPts val="2030"/>
              </a:lnSpc>
              <a:buFont typeface="Arial"/>
              <a:buChar char="•"/>
              <a:tabLst>
                <a:tab pos="883919" algn="l"/>
              </a:tabLst>
            </a:pPr>
            <a:r>
              <a:rPr sz="1700" spc="-10" dirty="0">
                <a:latin typeface="Calibri"/>
                <a:cs typeface="Calibri"/>
              </a:rPr>
              <a:t>Beeldkwaliteitsplan</a:t>
            </a:r>
            <a:r>
              <a:rPr sz="1700" spc="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Kazerneterreinen</a:t>
            </a:r>
            <a:endParaRPr sz="1700">
              <a:latin typeface="Calibri"/>
              <a:cs typeface="Calibri"/>
            </a:endParaRPr>
          </a:p>
          <a:p>
            <a:pPr marL="883285">
              <a:lnSpc>
                <a:spcPct val="100000"/>
              </a:lnSpc>
              <a:spcBef>
                <a:spcPts val="80"/>
              </a:spcBef>
            </a:pP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Ruimtelijke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randvoorwaarden</a:t>
            </a:r>
            <a:r>
              <a:rPr sz="1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voor</a:t>
            </a:r>
            <a:r>
              <a:rPr sz="1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een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basisschool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deelgebied</a:t>
            </a:r>
            <a:r>
              <a:rPr sz="14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‘de Sysseltse</a:t>
            </a:r>
            <a:r>
              <a:rPr sz="1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hoek’</a:t>
            </a:r>
            <a:endParaRPr sz="1400">
              <a:latin typeface="Calibri"/>
              <a:cs typeface="Calibri"/>
            </a:endParaRPr>
          </a:p>
          <a:p>
            <a:pPr marL="367665" indent="-34226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68300" algn="l"/>
              </a:tabLst>
            </a:pPr>
            <a:r>
              <a:rPr spc="-20" dirty="0"/>
              <a:t>2018</a:t>
            </a:r>
          </a:p>
          <a:p>
            <a:pPr marL="883285" lvl="1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83919" algn="l"/>
              </a:tabLst>
            </a:pPr>
            <a:r>
              <a:rPr sz="1700" spc="-10" dirty="0">
                <a:latin typeface="Calibri"/>
                <a:cs typeface="Calibri"/>
              </a:rPr>
              <a:t>Groeiprognose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Koning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Davidschool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Basisschool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Louise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Coligny</a:t>
            </a:r>
            <a:endParaRPr sz="1700">
              <a:latin typeface="Calibri"/>
              <a:cs typeface="Calibri"/>
            </a:endParaRPr>
          </a:p>
          <a:p>
            <a:pPr marL="883285">
              <a:lnSpc>
                <a:spcPts val="1670"/>
              </a:lnSpc>
              <a:spcBef>
                <a:spcPts val="75"/>
              </a:spcBef>
            </a:pP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Onvoldoende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ruimte</a:t>
            </a:r>
            <a:r>
              <a:rPr sz="1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voor</a:t>
            </a:r>
            <a:r>
              <a:rPr sz="14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groei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beide</a:t>
            </a:r>
            <a:r>
              <a:rPr sz="1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scholen</a:t>
            </a:r>
            <a:r>
              <a:rPr sz="1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op</a:t>
            </a:r>
            <a:r>
              <a:rPr sz="1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huidige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locatie</a:t>
            </a:r>
            <a:endParaRPr sz="1400">
              <a:latin typeface="Calibri"/>
              <a:cs typeface="Calibri"/>
            </a:endParaRPr>
          </a:p>
          <a:p>
            <a:pPr marL="883285" lvl="1" indent="-342900">
              <a:lnSpc>
                <a:spcPts val="2030"/>
              </a:lnSpc>
              <a:buFont typeface="Arial"/>
              <a:buChar char="•"/>
              <a:tabLst>
                <a:tab pos="883919" algn="l"/>
              </a:tabLst>
            </a:pPr>
            <a:r>
              <a:rPr sz="1700" dirty="0">
                <a:latin typeface="Calibri"/>
                <a:cs typeface="Calibri"/>
              </a:rPr>
              <a:t>Studie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naar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mogelijkheden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huisvesting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school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</a:t>
            </a:r>
            <a:r>
              <a:rPr sz="1700" spc="-20" dirty="0">
                <a:latin typeface="Calibri"/>
                <a:cs typeface="Calibri"/>
              </a:rPr>
              <a:t> EBK2</a:t>
            </a:r>
            <a:endParaRPr sz="1700">
              <a:latin typeface="Calibri"/>
              <a:cs typeface="Calibri"/>
            </a:endParaRPr>
          </a:p>
          <a:p>
            <a:pPr marL="367665" indent="-342265">
              <a:lnSpc>
                <a:spcPts val="2280"/>
              </a:lnSpc>
              <a:spcBef>
                <a:spcPts val="340"/>
              </a:spcBef>
              <a:buFont typeface="Arial"/>
              <a:buChar char="•"/>
              <a:tabLst>
                <a:tab pos="368300" algn="l"/>
              </a:tabLst>
            </a:pPr>
            <a:r>
              <a:rPr spc="-20" dirty="0"/>
              <a:t>2019</a:t>
            </a:r>
          </a:p>
          <a:p>
            <a:pPr marL="883285" lvl="1" indent="-342900">
              <a:lnSpc>
                <a:spcPts val="2039"/>
              </a:lnSpc>
              <a:buFont typeface="Arial"/>
              <a:buChar char="•"/>
              <a:tabLst>
                <a:tab pos="883919" algn="l"/>
              </a:tabLst>
            </a:pPr>
            <a:r>
              <a:rPr sz="1700" dirty="0">
                <a:latin typeface="Calibri"/>
                <a:cs typeface="Calibri"/>
              </a:rPr>
              <a:t>Koning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David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School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geeft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aan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willen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verhuizen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naar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EBK2</a:t>
            </a:r>
            <a:endParaRPr sz="1700">
              <a:latin typeface="Calibri"/>
              <a:cs typeface="Calibri"/>
            </a:endParaRPr>
          </a:p>
          <a:p>
            <a:pPr marL="367665" indent="-342265">
              <a:lnSpc>
                <a:spcPts val="2280"/>
              </a:lnSpc>
              <a:spcBef>
                <a:spcPts val="340"/>
              </a:spcBef>
              <a:buFont typeface="Arial"/>
              <a:buChar char="•"/>
              <a:tabLst>
                <a:tab pos="368300" algn="l"/>
              </a:tabLst>
            </a:pPr>
            <a:r>
              <a:rPr spc="-20" dirty="0"/>
              <a:t>2023</a:t>
            </a:r>
          </a:p>
          <a:p>
            <a:pPr marL="883285" lvl="1" indent="-342900">
              <a:lnSpc>
                <a:spcPts val="2039"/>
              </a:lnSpc>
              <a:buFont typeface="Arial"/>
              <a:buChar char="•"/>
              <a:tabLst>
                <a:tab pos="883919" algn="l"/>
              </a:tabLst>
            </a:pPr>
            <a:r>
              <a:rPr sz="1700" dirty="0">
                <a:latin typeface="Calibri"/>
                <a:cs typeface="Calibri"/>
              </a:rPr>
              <a:t>Opstellen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kavelpaspoort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met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ruimtelijke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randvoorwaarden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school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EBK2</a:t>
            </a:r>
            <a:endParaRPr sz="1700">
              <a:latin typeface="Calibri"/>
              <a:cs typeface="Calibri"/>
            </a:endParaRPr>
          </a:p>
          <a:p>
            <a:pPr marL="883285" lvl="1" indent="-342900">
              <a:lnSpc>
                <a:spcPct val="100000"/>
              </a:lnSpc>
              <a:buFont typeface="Arial"/>
              <a:buChar char="•"/>
              <a:tabLst>
                <a:tab pos="883919" algn="l"/>
              </a:tabLst>
            </a:pPr>
            <a:r>
              <a:rPr sz="1700" dirty="0">
                <a:latin typeface="Calibri"/>
                <a:cs typeface="Calibri"/>
              </a:rPr>
              <a:t>Start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planvorming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realisatie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Koning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David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School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op</a:t>
            </a:r>
            <a:r>
              <a:rPr sz="1700" spc="-20" dirty="0">
                <a:latin typeface="Calibri"/>
                <a:cs typeface="Calibri"/>
              </a:rPr>
              <a:t> EBK2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10" dirty="0"/>
              <a:t> Omgevingsrandvoorwaarden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4994" y="1341577"/>
            <a:ext cx="4572635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Bestemmingsplan</a:t>
            </a:r>
            <a:r>
              <a:rPr sz="2100" b="1" spc="-10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Kazerneterreinen</a:t>
            </a:r>
            <a:r>
              <a:rPr sz="2100" b="1" spc="-9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0082C9"/>
                </a:solidFill>
                <a:latin typeface="Calibri"/>
                <a:cs typeface="Calibri"/>
              </a:rPr>
              <a:t>2013</a:t>
            </a:r>
            <a:endParaRPr sz="2100">
              <a:latin typeface="Calibri"/>
              <a:cs typeface="Calibri"/>
            </a:endParaRPr>
          </a:p>
          <a:p>
            <a:pPr marL="371475" indent="-3429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371475" algn="l"/>
              </a:tabLst>
            </a:pPr>
            <a:r>
              <a:rPr sz="1600" spc="-10" dirty="0">
                <a:latin typeface="Calibri"/>
                <a:cs typeface="Calibri"/>
              </a:rPr>
              <a:t>Enkelbestemming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‘Gemengd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Uit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werken’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346703"/>
            <a:ext cx="6147815" cy="29337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26591" y="2072386"/>
            <a:ext cx="6999605" cy="100139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Oppervlakte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bestemmingsvlak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oorspronkelijk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bestemmingsplan: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14870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m2</a:t>
            </a:r>
            <a:endParaRPr sz="1200">
              <a:latin typeface="Calibri"/>
              <a:cs typeface="Calibri"/>
            </a:endParaRPr>
          </a:p>
          <a:p>
            <a:pPr marL="355600" marR="5080" indent="-342900">
              <a:lnSpc>
                <a:spcPts val="1300"/>
              </a:lnSpc>
              <a:spcBef>
                <a:spcPts val="409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Artikel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5.2.2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c. van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planregels: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bebouwingspercentage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het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schoolgebouw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bedraagt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meer </a:t>
            </a:r>
            <a:r>
              <a:rPr sz="1200" dirty="0">
                <a:latin typeface="Calibri"/>
                <a:cs typeface="Calibri"/>
              </a:rPr>
              <a:t>dan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15%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totale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oppervlakte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bestemmingsvlak.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ts val="1370"/>
              </a:lnSpc>
              <a:spcBef>
                <a:spcPts val="240"/>
              </a:spcBef>
              <a:buFont typeface="Arial"/>
              <a:buChar char="•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Maximale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bebouwingsoppervlakte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schoolgebouw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15%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14870 m2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2230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m2 </a:t>
            </a:r>
            <a:r>
              <a:rPr sz="1200" dirty="0">
                <a:latin typeface="Calibri"/>
                <a:cs typeface="Calibri"/>
              </a:rPr>
              <a:t>(het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bebouwen</a:t>
            </a:r>
            <a:endParaRPr sz="1200">
              <a:latin typeface="Calibri"/>
              <a:cs typeface="Calibri"/>
            </a:endParaRPr>
          </a:p>
          <a:p>
            <a:pPr marL="355600">
              <a:lnSpc>
                <a:spcPts val="1370"/>
              </a:lnSpc>
            </a:pPr>
            <a:r>
              <a:rPr sz="1200" dirty="0">
                <a:latin typeface="Calibri"/>
                <a:cs typeface="Calibri"/>
              </a:rPr>
              <a:t>grondvlak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voetprint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gebouw)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&gt;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passend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met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nu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voorzien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programma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school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gymzaal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10" dirty="0"/>
              <a:t> Omgevingsrandvoorwaarden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4994" y="1341577"/>
            <a:ext cx="523367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Bestemmingsplan</a:t>
            </a:r>
            <a:r>
              <a:rPr sz="2100" b="1" spc="-8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Elias</a:t>
            </a:r>
            <a:r>
              <a:rPr sz="2100" b="1" spc="-8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Beeckmankazerne</a:t>
            </a:r>
            <a:r>
              <a:rPr sz="2100" b="1" spc="-6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0082C9"/>
                </a:solidFill>
                <a:latin typeface="Calibri"/>
                <a:cs typeface="Calibri"/>
              </a:rPr>
              <a:t>2017</a:t>
            </a:r>
            <a:endParaRPr sz="2100">
              <a:latin typeface="Calibri"/>
              <a:cs typeface="Calibri"/>
            </a:endParaRPr>
          </a:p>
          <a:p>
            <a:pPr marL="371475" indent="-3429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371475" algn="l"/>
              </a:tabLst>
            </a:pPr>
            <a:r>
              <a:rPr sz="1600" dirty="0">
                <a:latin typeface="Calibri"/>
                <a:cs typeface="Calibri"/>
              </a:rPr>
              <a:t>Uitwerking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10" dirty="0">
                <a:latin typeface="Calibri"/>
                <a:cs typeface="Calibri"/>
              </a:rPr>
              <a:t> bestemmingsplan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‘Kazerneterreinen’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6591" y="2104390"/>
            <a:ext cx="6934200" cy="7524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1300"/>
              </a:lnSpc>
              <a:spcBef>
                <a:spcPts val="260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Met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uitwerkingsplan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wordt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het</a:t>
            </a:r>
            <a:r>
              <a:rPr sz="1200" spc="-10" dirty="0">
                <a:latin typeface="Calibri"/>
                <a:cs typeface="Calibri"/>
              </a:rPr>
              <a:t> bestemmingsvlak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met </a:t>
            </a:r>
            <a:r>
              <a:rPr sz="1200" spc="-10" dirty="0">
                <a:latin typeface="Calibri"/>
                <a:cs typeface="Calibri"/>
              </a:rPr>
              <a:t>enkelbestemming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‘Gemengd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Uit te</a:t>
            </a:r>
            <a:r>
              <a:rPr sz="1200" spc="-10" dirty="0">
                <a:latin typeface="Calibri"/>
                <a:cs typeface="Calibri"/>
              </a:rPr>
              <a:t> werken’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van </a:t>
            </a:r>
            <a:r>
              <a:rPr sz="1200" spc="-10" dirty="0">
                <a:latin typeface="Calibri"/>
                <a:cs typeface="Calibri"/>
              </a:rPr>
              <a:t>bestemmingsplan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‘Kazerneterreinen’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ongeveer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6320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m2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overschreven.</a:t>
            </a:r>
            <a:endParaRPr sz="1200">
              <a:latin typeface="Calibri"/>
              <a:cs typeface="Calibri"/>
            </a:endParaRPr>
          </a:p>
          <a:p>
            <a:pPr marL="355600" marR="316865" indent="-342900">
              <a:lnSpc>
                <a:spcPts val="13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Het</a:t>
            </a:r>
            <a:r>
              <a:rPr sz="1200" spc="-10" dirty="0">
                <a:latin typeface="Calibri"/>
                <a:cs typeface="Calibri"/>
              </a:rPr>
              <a:t> overschreven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enkelbestemming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‘Gemengd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Uit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werken’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wordt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ingevuld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enkelbestemmingen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‘Verkeer’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‘Groen’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3364991"/>
            <a:ext cx="6035039" cy="2915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10" dirty="0"/>
              <a:t> Omgevingsrandvoorwaarden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4994" y="1341577"/>
            <a:ext cx="718312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Bestemmingsplan</a:t>
            </a:r>
            <a:r>
              <a:rPr sz="2100" b="1" spc="-6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Kazerneterreinen</a:t>
            </a:r>
            <a:r>
              <a:rPr sz="2100" b="1" spc="-4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2013</a:t>
            </a:r>
            <a:r>
              <a:rPr sz="2100" b="1" spc="-7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(Stand</a:t>
            </a:r>
            <a:r>
              <a:rPr sz="2100" b="1" spc="-9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van</a:t>
            </a:r>
            <a:r>
              <a:rPr sz="2100" b="1" spc="-6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zaken</a:t>
            </a:r>
            <a:r>
              <a:rPr sz="2100" b="1" spc="-6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2023)</a:t>
            </a:r>
            <a:endParaRPr sz="2100">
              <a:latin typeface="Calibri"/>
              <a:cs typeface="Calibri"/>
            </a:endParaRPr>
          </a:p>
          <a:p>
            <a:pPr marL="371475" indent="-342900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371475" algn="l"/>
              </a:tabLst>
            </a:pPr>
            <a:r>
              <a:rPr sz="1600" spc="-10" dirty="0">
                <a:latin typeface="Calibri"/>
                <a:cs typeface="Calibri"/>
              </a:rPr>
              <a:t>Enkelbestemming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‘Gemengd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Uit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werken’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6591" y="2104390"/>
            <a:ext cx="6951980" cy="8045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1300"/>
              </a:lnSpc>
              <a:spcBef>
                <a:spcPts val="260"/>
              </a:spcBef>
              <a:buFont typeface="Arial"/>
              <a:buChar char="•"/>
              <a:tabLst>
                <a:tab pos="355600" algn="l"/>
              </a:tabLst>
            </a:pPr>
            <a:r>
              <a:rPr sz="1200" dirty="0">
                <a:latin typeface="Calibri"/>
                <a:cs typeface="Calibri"/>
              </a:rPr>
              <a:t>Door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overschrijving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10" dirty="0">
                <a:latin typeface="Calibri"/>
                <a:cs typeface="Calibri"/>
              </a:rPr>
              <a:t> bestemmingsplan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‘Elias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Beeckmankazerne’</a:t>
            </a:r>
            <a:r>
              <a:rPr sz="1200" dirty="0">
                <a:latin typeface="Calibri"/>
                <a:cs typeface="Calibri"/>
              </a:rPr>
              <a:t> zou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15%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strikt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genomen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over</a:t>
            </a:r>
            <a:r>
              <a:rPr sz="1200" spc="-25" dirty="0">
                <a:latin typeface="Calibri"/>
                <a:cs typeface="Calibri"/>
              </a:rPr>
              <a:t> het </a:t>
            </a:r>
            <a:r>
              <a:rPr sz="1200" dirty="0">
                <a:latin typeface="Calibri"/>
                <a:cs typeface="Calibri"/>
              </a:rPr>
              <a:t>deel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bestemming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‘Gemengd -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uit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werken’ </a:t>
            </a:r>
            <a:r>
              <a:rPr sz="1200" dirty="0">
                <a:latin typeface="Calibri"/>
                <a:cs typeface="Calibri"/>
              </a:rPr>
              <a:t>dat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niet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overschreven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gerekend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moeten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worden.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Het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deel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wat</a:t>
            </a:r>
            <a:r>
              <a:rPr sz="1200" spc="-10" dirty="0">
                <a:latin typeface="Calibri"/>
                <a:cs typeface="Calibri"/>
              </a:rPr>
              <a:t> overblijft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heeft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oppervlakte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ongeveer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8547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m2</a:t>
            </a: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</a:tabLst>
            </a:pPr>
            <a:r>
              <a:rPr sz="1200" dirty="0">
                <a:latin typeface="Calibri"/>
                <a:cs typeface="Calibri"/>
              </a:rPr>
              <a:t>15%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8547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m2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ongeveer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1280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m2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bebouwen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oppervlakte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voor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schoolgebouw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439" y="3220210"/>
            <a:ext cx="5344668" cy="35219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70" dirty="0"/>
              <a:t> </a:t>
            </a:r>
            <a:r>
              <a:rPr spc="-10" dirty="0"/>
              <a:t>Programma</a:t>
            </a:r>
            <a:r>
              <a:rPr spc="-60" dirty="0"/>
              <a:t> </a:t>
            </a:r>
            <a:r>
              <a:rPr dirty="0"/>
              <a:t>van</a:t>
            </a:r>
            <a:r>
              <a:rPr spc="-55" dirty="0"/>
              <a:t> </a:t>
            </a:r>
            <a:r>
              <a:rPr spc="-10" dirty="0"/>
              <a:t>Eisen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374" y="1163821"/>
            <a:ext cx="6932295" cy="512191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5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Schoolgebouw</a:t>
            </a:r>
            <a:r>
              <a:rPr sz="2100" b="1" spc="-9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(Nieuwbouw</a:t>
            </a:r>
            <a:r>
              <a:rPr sz="2100" b="1" spc="-8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Koning</a:t>
            </a:r>
            <a:r>
              <a:rPr sz="2100" b="1" spc="-7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Davidschool)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Bouwen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400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leerlingen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-20" dirty="0">
                <a:latin typeface="Calibri"/>
                <a:cs typeface="Calibri"/>
              </a:rPr>
              <a:t>Verdeeld</a:t>
            </a:r>
            <a:r>
              <a:rPr sz="1600" dirty="0">
                <a:latin typeface="Calibri"/>
                <a:cs typeface="Calibri"/>
              </a:rPr>
              <a:t> over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16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klassen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stamgroepen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BSO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school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geïntegreerd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2.212m²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bruto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vloeroppervlakte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(BVO)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totale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schoolgebouw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Verdeeld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over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bouwlagen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-25" dirty="0">
                <a:latin typeface="Calibri"/>
                <a:cs typeface="Calibri"/>
              </a:rPr>
              <a:t>Totale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benodigde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grondoppervlakte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schoolgebouw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1300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1400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m2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</a:pP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Gymzaal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Moet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separaat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schoolgebouw</a:t>
            </a:r>
            <a:r>
              <a:rPr sz="1600" spc="-10" dirty="0">
                <a:latin typeface="Calibri"/>
                <a:cs typeface="Calibri"/>
              </a:rPr>
              <a:t> geëxploiteerd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kunnen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worden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-20" dirty="0">
                <a:latin typeface="Calibri"/>
                <a:cs typeface="Calibri"/>
              </a:rPr>
              <a:t>Totale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omvang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gymzaal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ondersteunende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ruimtes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ongeveer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550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m2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Minimale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inwendige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afmetingen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gymzaal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zelf: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14m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breed x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22m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x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7m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hoog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5"/>
              </a:spcBef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b="1" spc="-25" dirty="0">
                <a:latin typeface="Calibri"/>
                <a:cs typeface="Calibri"/>
              </a:rPr>
              <a:t>Totale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grondoppervlakte voor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school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gymzaal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nodig: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1850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tot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2000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m2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sz="1600" b="1" dirty="0">
                <a:latin typeface="Calibri"/>
                <a:cs typeface="Calibri"/>
              </a:rPr>
              <a:t>Bouwhoogte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t.b.v.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gymzaal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met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constructie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minimaal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8,5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meter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70" dirty="0"/>
              <a:t> </a:t>
            </a:r>
            <a:r>
              <a:rPr spc="-10" dirty="0"/>
              <a:t>Programma</a:t>
            </a:r>
            <a:r>
              <a:rPr spc="-60" dirty="0"/>
              <a:t> </a:t>
            </a:r>
            <a:r>
              <a:rPr dirty="0"/>
              <a:t>van</a:t>
            </a:r>
            <a:r>
              <a:rPr spc="-55" dirty="0"/>
              <a:t> </a:t>
            </a:r>
            <a:r>
              <a:rPr spc="-10" dirty="0"/>
              <a:t>Eisen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374" y="1341577"/>
            <a:ext cx="7540625" cy="450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Noodzaak</a:t>
            </a:r>
            <a:r>
              <a:rPr sz="2100" b="1" spc="-5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nieuw</a:t>
            </a:r>
            <a:r>
              <a:rPr sz="2100" b="1" spc="-6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bestemmingsplan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600" b="1" spc="-25" dirty="0">
                <a:latin typeface="Calibri"/>
                <a:cs typeface="Calibri"/>
              </a:rPr>
              <a:t>Totale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grondoppervlakte</a:t>
            </a:r>
            <a:r>
              <a:rPr sz="1600" b="1" dirty="0">
                <a:latin typeface="Calibri"/>
                <a:cs typeface="Calibri"/>
              </a:rPr>
              <a:t> bebouwing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nodig: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1850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tot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2000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m2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Bestemmingsplan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laat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door</a:t>
            </a:r>
            <a:r>
              <a:rPr sz="1600" spc="-10" dirty="0">
                <a:latin typeface="Calibri"/>
                <a:cs typeface="Calibri"/>
              </a:rPr>
              <a:t> ‘overschrijving’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nog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schoolgebouw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1280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m2</a:t>
            </a:r>
            <a:r>
              <a:rPr sz="1600" spc="-25" dirty="0">
                <a:latin typeface="Calibri"/>
                <a:cs typeface="Calibri"/>
              </a:rPr>
              <a:t> toe</a:t>
            </a:r>
            <a:endParaRPr sz="1600">
              <a:latin typeface="Calibri"/>
              <a:cs typeface="Calibri"/>
            </a:endParaRPr>
          </a:p>
          <a:p>
            <a:pPr marL="355600" marR="5080" indent="-342900">
              <a:lnSpc>
                <a:spcPts val="173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Theoretisch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school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(incl.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gymzaal)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14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klassen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lagen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worden </a:t>
            </a:r>
            <a:r>
              <a:rPr sz="1600" dirty="0">
                <a:latin typeface="Calibri"/>
                <a:cs typeface="Calibri"/>
              </a:rPr>
              <a:t>gerealiseerd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binnen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kaders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bestemmingsplan,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waarbij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bovenste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laag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dan </a:t>
            </a:r>
            <a:r>
              <a:rPr sz="1600" dirty="0">
                <a:latin typeface="Calibri"/>
                <a:cs typeface="Calibri"/>
              </a:rPr>
              <a:t>een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verdieping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schuine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kap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school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heeft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echter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16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klassen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nodig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het </a:t>
            </a:r>
            <a:r>
              <a:rPr sz="1600" dirty="0">
                <a:latin typeface="Calibri"/>
                <a:cs typeface="Calibri"/>
              </a:rPr>
              <a:t>gebruik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verdeling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over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bouwlagen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niet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wenselijk,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lagen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uitgangspunt.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Om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deze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reden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noodzakelijk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nieuw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bestemmingsplan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stellen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80"/>
              </a:spcBef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Bouwhoogte </a:t>
            </a:r>
            <a:r>
              <a:rPr sz="1600" b="1" spc="-25" dirty="0">
                <a:latin typeface="Calibri"/>
                <a:cs typeface="Calibri"/>
              </a:rPr>
              <a:t>t.b.v. </a:t>
            </a:r>
            <a:r>
              <a:rPr sz="1600" b="1" dirty="0">
                <a:latin typeface="Calibri"/>
                <a:cs typeface="Calibri"/>
              </a:rPr>
              <a:t>gymzaal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met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constructie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minimaal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8,5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meter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Het</a:t>
            </a:r>
            <a:r>
              <a:rPr sz="1600" spc="-10" dirty="0">
                <a:latin typeface="Calibri"/>
                <a:cs typeface="Calibri"/>
              </a:rPr>
              <a:t> bestemmingsplan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staat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een goot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7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een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bouwhoogte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11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toe.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ts val="1825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Theoretisch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gewenste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bouwvolume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verlaagde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(eventueel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825"/>
              </a:lnSpc>
            </a:pPr>
            <a:r>
              <a:rPr sz="1600" spc="-10" dirty="0">
                <a:latin typeface="Calibri"/>
                <a:cs typeface="Calibri"/>
              </a:rPr>
              <a:t>uitstekende)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goot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voldoen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deze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eisen.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Voor 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beeldkwaliteit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wenselijk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grotere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goothoogte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staan.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Daarom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ook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voor 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goothoogte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een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nieuw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bestemmingsplan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nodig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70" dirty="0"/>
              <a:t> </a:t>
            </a:r>
            <a:r>
              <a:rPr spc="-10" dirty="0"/>
              <a:t>Programma</a:t>
            </a:r>
            <a:r>
              <a:rPr spc="-60" dirty="0"/>
              <a:t> </a:t>
            </a:r>
            <a:r>
              <a:rPr dirty="0"/>
              <a:t>van</a:t>
            </a:r>
            <a:r>
              <a:rPr spc="-55" dirty="0"/>
              <a:t> </a:t>
            </a:r>
            <a:r>
              <a:rPr spc="-10" dirty="0"/>
              <a:t>Eisen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374" y="1163821"/>
            <a:ext cx="6795770" cy="304863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500"/>
              </a:spcBef>
            </a:pP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Stedenbouw</a:t>
            </a:r>
            <a:r>
              <a:rPr sz="2100" b="1" spc="-5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/</a:t>
            </a:r>
            <a:r>
              <a:rPr sz="2100" b="1" spc="-1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landschap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Behoud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bestaande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monumentale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beuken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ts val="1825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Bestaande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waardevolle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bomen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veel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mogelijk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inpassen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vervangen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binnen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825"/>
              </a:lnSpc>
            </a:pPr>
            <a:r>
              <a:rPr sz="1600" dirty="0">
                <a:latin typeface="Calibri"/>
                <a:cs typeface="Calibri"/>
              </a:rPr>
              <a:t>bestaande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locatie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Bebouwing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houdt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voldoende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afstand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tot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Sijsseltselaan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Geen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nieuwe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doorgangen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vanaf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schoolplein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naar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Sijsseltselaan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Bebouwing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school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zuidzijde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kavel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voldoende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afstand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Brigadelaan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Schoolplein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noorden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schoolgebouw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Entree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school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noordzijde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schoolgebouw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516620" cy="464820"/>
          </a:xfrm>
          <a:custGeom>
            <a:avLst/>
            <a:gdLst/>
            <a:ahLst/>
            <a:cxnLst/>
            <a:rect l="l" t="t" r="r" b="b"/>
            <a:pathLst>
              <a:path w="8516620" h="464819">
                <a:moveTo>
                  <a:pt x="8516112" y="0"/>
                </a:moveTo>
                <a:lnTo>
                  <a:pt x="0" y="0"/>
                </a:lnTo>
                <a:lnTo>
                  <a:pt x="0" y="464820"/>
                </a:lnTo>
                <a:lnTo>
                  <a:pt x="8516112" y="464820"/>
                </a:lnTo>
                <a:lnTo>
                  <a:pt x="8516112" y="0"/>
                </a:lnTo>
                <a:close/>
              </a:path>
            </a:pathLst>
          </a:custGeom>
          <a:solidFill>
            <a:srgbClr val="008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70" dirty="0"/>
              <a:t> </a:t>
            </a:r>
            <a:r>
              <a:rPr spc="-10" dirty="0"/>
              <a:t>Programma</a:t>
            </a:r>
            <a:r>
              <a:rPr spc="-60" dirty="0"/>
              <a:t> </a:t>
            </a:r>
            <a:r>
              <a:rPr dirty="0"/>
              <a:t>van</a:t>
            </a:r>
            <a:r>
              <a:rPr spc="-55" dirty="0"/>
              <a:t> </a:t>
            </a:r>
            <a:r>
              <a:rPr spc="-10" dirty="0"/>
              <a:t>Eisen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374" y="1163821"/>
            <a:ext cx="7313295" cy="27940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500"/>
              </a:spcBef>
            </a:pPr>
            <a:r>
              <a:rPr sz="2100" b="1" spc="-20" dirty="0">
                <a:solidFill>
                  <a:srgbClr val="0082C9"/>
                </a:solidFill>
                <a:latin typeface="Calibri"/>
                <a:cs typeface="Calibri"/>
              </a:rPr>
              <a:t>Verkeer</a:t>
            </a:r>
            <a:r>
              <a:rPr sz="2100" b="1" spc="-30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2C9"/>
                </a:solidFill>
                <a:latin typeface="Calibri"/>
                <a:cs typeface="Calibri"/>
              </a:rPr>
              <a:t>/</a:t>
            </a:r>
            <a:r>
              <a:rPr sz="2100" b="1" spc="-55" dirty="0">
                <a:solidFill>
                  <a:srgbClr val="0082C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2C9"/>
                </a:solidFill>
                <a:latin typeface="Calibri"/>
                <a:cs typeface="Calibri"/>
              </a:rPr>
              <a:t>parkeren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Parkeren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dient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principe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eigen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terrein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opgelost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worden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bestaat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uit:</a:t>
            </a:r>
            <a:endParaRPr sz="1600">
              <a:latin typeface="Calibri"/>
              <a:cs typeface="Calibri"/>
            </a:endParaRPr>
          </a:p>
          <a:p>
            <a:pPr marL="870585" lvl="1" indent="-342900">
              <a:lnSpc>
                <a:spcPct val="100000"/>
              </a:lnSpc>
              <a:spcBef>
                <a:spcPts val="204"/>
              </a:spcBef>
              <a:buFont typeface="Courier New"/>
              <a:buChar char="o"/>
              <a:tabLst>
                <a:tab pos="870585" algn="l"/>
              </a:tabLst>
            </a:pPr>
            <a:r>
              <a:rPr sz="1600" dirty="0">
                <a:latin typeface="Calibri"/>
                <a:cs typeface="Calibri"/>
              </a:rPr>
              <a:t>14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16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vaste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parkeerplaatsen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parkeren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personeel</a:t>
            </a:r>
            <a:endParaRPr sz="1600">
              <a:latin typeface="Calibri"/>
              <a:cs typeface="Calibri"/>
            </a:endParaRPr>
          </a:p>
          <a:p>
            <a:pPr marL="870585" lvl="1" indent="-342900">
              <a:lnSpc>
                <a:spcPct val="100000"/>
              </a:lnSpc>
              <a:spcBef>
                <a:spcPts val="215"/>
              </a:spcBef>
              <a:buFont typeface="Courier New"/>
              <a:buChar char="o"/>
              <a:tabLst>
                <a:tab pos="870585" algn="l"/>
              </a:tabLst>
            </a:pPr>
            <a:r>
              <a:rPr sz="1600" dirty="0">
                <a:latin typeface="Calibri"/>
                <a:cs typeface="Calibri"/>
              </a:rPr>
              <a:t>36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deels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flexibele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parkeerplaatsen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halen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brengen</a:t>
            </a:r>
            <a:endParaRPr sz="1600">
              <a:latin typeface="Calibri"/>
              <a:cs typeface="Calibri"/>
            </a:endParaRPr>
          </a:p>
          <a:p>
            <a:pPr marL="870585" lvl="1" indent="-342900">
              <a:lnSpc>
                <a:spcPct val="100000"/>
              </a:lnSpc>
              <a:spcBef>
                <a:spcPts val="204"/>
              </a:spcBef>
              <a:buFont typeface="Courier New"/>
              <a:buChar char="o"/>
              <a:tabLst>
                <a:tab pos="870585" algn="l"/>
              </a:tabLst>
            </a:pPr>
            <a:r>
              <a:rPr sz="1600" dirty="0">
                <a:latin typeface="Calibri"/>
                <a:cs typeface="Calibri"/>
              </a:rPr>
              <a:t>200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fietsstalplaatsen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leerlingen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16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personeel</a:t>
            </a:r>
            <a:endParaRPr sz="1600">
              <a:latin typeface="Calibri"/>
              <a:cs typeface="Calibri"/>
            </a:endParaRPr>
          </a:p>
          <a:p>
            <a:pPr marL="355600" marR="210820" indent="-342900">
              <a:lnSpc>
                <a:spcPts val="173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20" dirty="0">
                <a:latin typeface="Calibri"/>
                <a:cs typeface="Calibri"/>
              </a:rPr>
              <a:t>Breng-</a:t>
            </a:r>
            <a:r>
              <a:rPr sz="1600" spc="-10" dirty="0">
                <a:latin typeface="Calibri"/>
                <a:cs typeface="Calibri"/>
              </a:rPr>
              <a:t>/haalautoverkeer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rijdt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Brigadelaan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en/of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Elias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Beeckmanlaan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naar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westzijde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school.</a:t>
            </a:r>
            <a:endParaRPr sz="1600">
              <a:latin typeface="Calibri"/>
              <a:cs typeface="Calibri"/>
            </a:endParaRPr>
          </a:p>
          <a:p>
            <a:pPr marL="355600" marR="5080" indent="-342900">
              <a:lnSpc>
                <a:spcPts val="173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Het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langzaam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verkeer van/naar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school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ontsluit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noord-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zuidoostzijde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school.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Uitgangspunt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daarbij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geen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conflicten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</a:t>
            </a:r>
            <a:r>
              <a:rPr sz="1600" spc="-10" dirty="0">
                <a:latin typeface="Calibri"/>
                <a:cs typeface="Calibri"/>
              </a:rPr>
              <a:t> autoverkeer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ontstaan.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923</Words>
  <Application>Microsoft Office PowerPoint</Application>
  <PresentationFormat>Diavoorstelling (4:3)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Office Theme</vt:lpstr>
      <vt:lpstr>Nieuwbouw basisschool en gymzaal EBK2</vt:lpstr>
      <vt:lpstr>1. Voorgeschiedenis</vt:lpstr>
      <vt:lpstr>2. Omgevingsrandvoorwaarden</vt:lpstr>
      <vt:lpstr>2. Omgevingsrandvoorwaarden</vt:lpstr>
      <vt:lpstr>2. Omgevingsrandvoorwaarden</vt:lpstr>
      <vt:lpstr>3. Programma van Eisen</vt:lpstr>
      <vt:lpstr>3. Programma van Eisen</vt:lpstr>
      <vt:lpstr>3. Programma van Eisen</vt:lpstr>
      <vt:lpstr>3. Programma van Eisen</vt:lpstr>
      <vt:lpstr>4. Kavelpaspoort</vt:lpstr>
      <vt:lpstr>4. Kavelpaspoort</vt:lpstr>
      <vt:lpstr>4. Kavelpaspoort</vt:lpstr>
      <vt:lpstr>4. Kavelpaspoort</vt:lpstr>
      <vt:lpstr>4. Kavelpaspoort: Groen</vt:lpstr>
      <vt:lpstr>4. Kavelpaspoort: bebouwing en pleinruimte</vt:lpstr>
      <vt:lpstr>4. Kavelpaspoort: verkeer en parkeren</vt:lpstr>
      <vt:lpstr>4. Kavelpaspoort: samenvatting uitgangspunten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Kranenborg, Hans</dc:creator>
  <cp:lastModifiedBy>Gosselink, Maureen</cp:lastModifiedBy>
  <cp:revision>1</cp:revision>
  <dcterms:created xsi:type="dcterms:W3CDTF">2025-06-17T12:16:00Z</dcterms:created>
  <dcterms:modified xsi:type="dcterms:W3CDTF">2025-06-17T12:19:22Z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2023-06-13T00:00:00Z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2025-06-17T00:00:00Z</vt:filetime>
  </property>
  <property fmtid="{D5CDD505-2E9C-101B-9397-08002B2CF9AE}" pid="5" name="Producer">
    <vt:lpwstr>Microsoft® PowerPoint® voor Microsoft 365</vt:lpwstr>
  </property>
</Properties>
</file>